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5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1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1" r:id="rId12"/>
    <p:sldMasterId id="2147483683" r:id="rId13"/>
    <p:sldMasterId id="2147483685" r:id="rId14"/>
    <p:sldMasterId id="2147483687" r:id="rId15"/>
    <p:sldMasterId id="2147483689" r:id="rId16"/>
    <p:sldMasterId id="2147483691" r:id="rId17"/>
    <p:sldMasterId id="2147483693" r:id="rId18"/>
    <p:sldMasterId id="2147483695" r:id="rId19"/>
    <p:sldMasterId id="2147483697" r:id="rId20"/>
  </p:sldMasterIdLst>
  <p:sldIdLst>
    <p:sldId id="259" r:id="rId21"/>
    <p:sldId id="262" r:id="rId22"/>
    <p:sldId id="265" r:id="rId23"/>
    <p:sldId id="268" r:id="rId24"/>
    <p:sldId id="271" r:id="rId25"/>
    <p:sldId id="274" r:id="rId26"/>
    <p:sldId id="277" r:id="rId27"/>
    <p:sldId id="280" r:id="rId28"/>
    <p:sldId id="283" r:id="rId29"/>
    <p:sldId id="286" r:id="rId30"/>
    <p:sldId id="289" r:id="rId31"/>
    <p:sldId id="292" r:id="rId32"/>
    <p:sldId id="295" r:id="rId33"/>
    <p:sldId id="298" r:id="rId34"/>
    <p:sldId id="301" r:id="rId35"/>
    <p:sldId id="304" r:id="rId36"/>
    <p:sldId id="307" r:id="rId37"/>
    <p:sldId id="310" r:id="rId38"/>
    <p:sldId id="313" r:id="rId39"/>
  </p:sldIdLst>
  <p:sldSz cx="12192000" cy="6858000"/>
  <p:notesSz cx="6858000" cy="9144000"/>
  <p:embeddedFontLst>
    <p:embeddedFont>
      <p:font typeface="KCTUCW+DengXian Regular"/>
      <p:regular r:id="rId41"/>
    </p:embeddedFont>
    <p:embeddedFont>
      <p:font typeface="DPUVJN+DengXian Regular"/>
      <p:regular r:id="rId42"/>
    </p:embeddedFont>
    <p:embeddedFont>
      <p:font typeface="PRRTWW+DengXian Regular"/>
      <p:regular r:id="rId43"/>
    </p:embeddedFont>
    <p:embeddedFont>
      <p:font typeface="KDBOQQ+DengXian Regular"/>
      <p:regular r:id="rId44"/>
    </p:embeddedFont>
    <p:embeddedFont>
      <p:font typeface="BQVTMJ+DengXian Regular"/>
      <p:regular r:id="rId45"/>
    </p:embeddedFont>
    <p:embeddedFont>
      <p:font typeface="KQPLSM+DengXian Regular"/>
      <p:regular r:id="rId46"/>
    </p:embeddedFont>
    <p:embeddedFont>
      <p:font typeface="AIARVE+DengXian Regular"/>
      <p:regular r:id="rId47"/>
    </p:embeddedFont>
    <p:embeddedFont>
      <p:font typeface="KQPOWN+DengXian Regular"/>
      <p:regular r:id="rId48"/>
    </p:embeddedFont>
    <p:embeddedFont>
      <p:font typeface="TBBVKE+DengXian Regular"/>
      <p:regular r:id="rId49"/>
    </p:embeddedFont>
    <p:embeddedFont>
      <p:font typeface="KSWQAG+DengXian Regular"/>
      <p:regular r:id="rId50"/>
    </p:embeddedFont>
    <p:embeddedFont>
      <p:font typeface="WCFCJB+DengXian Regular"/>
      <p:regular r:id="rId51"/>
    </p:embeddedFont>
    <p:embeddedFont>
      <p:font typeface="LCBHFP+DengXian Regular"/>
      <p:regular r:id="rId52"/>
    </p:embeddedFont>
    <p:embeddedFont>
      <p:font typeface="OQMPQG+DengXian Regular"/>
      <p:regular r:id="rId53"/>
    </p:embeddedFont>
    <p:embeddedFont>
      <p:font typeface="JKWUNS+DengXian Regular"/>
      <p:regular r:id="rId54"/>
    </p:embeddedFont>
    <p:embeddedFont>
      <p:font typeface="CEEENO+DengXian Regular"/>
      <p:regular r:id="rId55"/>
    </p:embeddedFont>
    <p:embeddedFont>
      <p:font typeface="JGNAIQ+DengXian Regular"/>
      <p:regular r:id="rId56"/>
    </p:embeddedFont>
    <p:embeddedFont>
      <p:font typeface="DWQWVF+DengXian Regular"/>
      <p:regular r:id="rId57"/>
    </p:embeddedFont>
    <p:embeddedFont>
      <p:font typeface="NSLIKL+DengXian Regular"/>
      <p:regular r:id="rId58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Master" Target="slideMasters/slideMaster11.xml" /><Relationship Id="rId12" Type="http://schemas.openxmlformats.org/officeDocument/2006/relationships/slideMaster" Target="slideMasters/slideMaster12.xml" /><Relationship Id="rId13" Type="http://schemas.openxmlformats.org/officeDocument/2006/relationships/slideMaster" Target="slideMasters/slideMaster13.xml" /><Relationship Id="rId14" Type="http://schemas.openxmlformats.org/officeDocument/2006/relationships/slideMaster" Target="slideMasters/slideMaster14.xml" /><Relationship Id="rId15" Type="http://schemas.openxmlformats.org/officeDocument/2006/relationships/slideMaster" Target="slideMasters/slideMaster15.xml" /><Relationship Id="rId16" Type="http://schemas.openxmlformats.org/officeDocument/2006/relationships/slideMaster" Target="slideMasters/slideMaster16.xml" /><Relationship Id="rId17" Type="http://schemas.openxmlformats.org/officeDocument/2006/relationships/slideMaster" Target="slideMasters/slideMaster17.xml" /><Relationship Id="rId18" Type="http://schemas.openxmlformats.org/officeDocument/2006/relationships/slideMaster" Target="slideMasters/slideMaster18.xml" /><Relationship Id="rId19" Type="http://schemas.openxmlformats.org/officeDocument/2006/relationships/slideMaster" Target="slideMasters/slideMaster19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1" Type="http://schemas.openxmlformats.org/officeDocument/2006/relationships/slide" Target="slides/slide1.xml" /><Relationship Id="rId22" Type="http://schemas.openxmlformats.org/officeDocument/2006/relationships/slide" Target="slides/slide2.xml" /><Relationship Id="rId23" Type="http://schemas.openxmlformats.org/officeDocument/2006/relationships/slide" Target="slides/slide3.xml" /><Relationship Id="rId24" Type="http://schemas.openxmlformats.org/officeDocument/2006/relationships/slide" Target="slides/slide4.xml" /><Relationship Id="rId25" Type="http://schemas.openxmlformats.org/officeDocument/2006/relationships/slide" Target="slides/slide5.xml" /><Relationship Id="rId26" Type="http://schemas.openxmlformats.org/officeDocument/2006/relationships/slide" Target="slides/slide6.xml" /><Relationship Id="rId27" Type="http://schemas.openxmlformats.org/officeDocument/2006/relationships/slide" Target="slides/slide7.xml" /><Relationship Id="rId28" Type="http://schemas.openxmlformats.org/officeDocument/2006/relationships/slide" Target="slides/slide8.xml" /><Relationship Id="rId29" Type="http://schemas.openxmlformats.org/officeDocument/2006/relationships/slide" Target="slides/slide9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10.xml" /><Relationship Id="rId31" Type="http://schemas.openxmlformats.org/officeDocument/2006/relationships/slide" Target="slides/slide11.xml" /><Relationship Id="rId32" Type="http://schemas.openxmlformats.org/officeDocument/2006/relationships/slide" Target="slides/slide12.xml" /><Relationship Id="rId33" Type="http://schemas.openxmlformats.org/officeDocument/2006/relationships/slide" Target="slides/slide13.xml" /><Relationship Id="rId34" Type="http://schemas.openxmlformats.org/officeDocument/2006/relationships/slide" Target="slides/slide14.xml" /><Relationship Id="rId35" Type="http://schemas.openxmlformats.org/officeDocument/2006/relationships/slide" Target="slides/slide15.xml" /><Relationship Id="rId36" Type="http://schemas.openxmlformats.org/officeDocument/2006/relationships/slide" Target="slides/slide16.xml" /><Relationship Id="rId37" Type="http://schemas.openxmlformats.org/officeDocument/2006/relationships/slide" Target="slides/slide17.xml" /><Relationship Id="rId38" Type="http://schemas.openxmlformats.org/officeDocument/2006/relationships/slide" Target="slides/slide18.xml" /><Relationship Id="rId39" Type="http://schemas.openxmlformats.org/officeDocument/2006/relationships/slide" Target="slides/slide19.xml" /><Relationship Id="rId4" Type="http://schemas.openxmlformats.org/officeDocument/2006/relationships/slideMaster" Target="slideMasters/slideMaster4.xml" /><Relationship Id="rId40" Type="http://schemas.openxmlformats.org/officeDocument/2006/relationships/tags" Target="tags/tag1.xml" /><Relationship Id="rId41" Type="http://schemas.openxmlformats.org/officeDocument/2006/relationships/font" Target="fonts/font1.fntdata" /><Relationship Id="rId42" Type="http://schemas.openxmlformats.org/officeDocument/2006/relationships/font" Target="fonts/font2.fntdata" /><Relationship Id="rId43" Type="http://schemas.openxmlformats.org/officeDocument/2006/relationships/font" Target="fonts/font3.fntdata" /><Relationship Id="rId44" Type="http://schemas.openxmlformats.org/officeDocument/2006/relationships/font" Target="fonts/font4.fntdata" /><Relationship Id="rId45" Type="http://schemas.openxmlformats.org/officeDocument/2006/relationships/font" Target="fonts/font5.fntdata" /><Relationship Id="rId46" Type="http://schemas.openxmlformats.org/officeDocument/2006/relationships/font" Target="fonts/font6.fntdata" /><Relationship Id="rId47" Type="http://schemas.openxmlformats.org/officeDocument/2006/relationships/font" Target="fonts/font7.fntdata" /><Relationship Id="rId48" Type="http://schemas.openxmlformats.org/officeDocument/2006/relationships/font" Target="fonts/font8.fntdata" /><Relationship Id="rId49" Type="http://schemas.openxmlformats.org/officeDocument/2006/relationships/font" Target="fonts/font9.fntdata" /><Relationship Id="rId5" Type="http://schemas.openxmlformats.org/officeDocument/2006/relationships/slideMaster" Target="slideMasters/slideMaster5.xml" /><Relationship Id="rId50" Type="http://schemas.openxmlformats.org/officeDocument/2006/relationships/font" Target="fonts/font10.fntdata" /><Relationship Id="rId51" Type="http://schemas.openxmlformats.org/officeDocument/2006/relationships/font" Target="fonts/font11.fntdata" /><Relationship Id="rId52" Type="http://schemas.openxmlformats.org/officeDocument/2006/relationships/font" Target="fonts/font12.fntdata" /><Relationship Id="rId53" Type="http://schemas.openxmlformats.org/officeDocument/2006/relationships/font" Target="fonts/font13.fntdata" /><Relationship Id="rId54" Type="http://schemas.openxmlformats.org/officeDocument/2006/relationships/font" Target="fonts/font14.fntdata" /><Relationship Id="rId55" Type="http://schemas.openxmlformats.org/officeDocument/2006/relationships/font" Target="fonts/font15.fntdata" /><Relationship Id="rId56" Type="http://schemas.openxmlformats.org/officeDocument/2006/relationships/font" Target="fonts/font16.fntdata" /><Relationship Id="rId57" Type="http://schemas.openxmlformats.org/officeDocument/2006/relationships/font" Target="fonts/font17.fntdata" /><Relationship Id="rId58" Type="http://schemas.openxmlformats.org/officeDocument/2006/relationships/font" Target="fonts/font18.fntdata" /><Relationship Id="rId59" Type="http://schemas.openxmlformats.org/officeDocument/2006/relationships/presProps" Target="presProps.xml" /><Relationship Id="rId6" Type="http://schemas.openxmlformats.org/officeDocument/2006/relationships/slideMaster" Target="slideMasters/slideMaster6.xml" /><Relationship Id="rId60" Type="http://schemas.openxmlformats.org/officeDocument/2006/relationships/viewProps" Target="viewProps.xml" /><Relationship Id="rId61" Type="http://schemas.openxmlformats.org/officeDocument/2006/relationships/theme" Target="theme/theme1.xml" /><Relationship Id="rId62" Type="http://schemas.openxmlformats.org/officeDocument/2006/relationships/tableStyles" Target="tableStyles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A6C772-72B9-42AA-A6E0-74300D0D683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8F3ADC-C5CD-4D5A-8E2E-D6A3A4F4F70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48B533-DF14-4F38-9B8E-1C601C18CF4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BA0838-F5ED-4708-868D-76A31CA1CF7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A0C624D-4E24-4A01-9097-B5205684436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F4E53C4-0602-472A-B5E6-9EC2BBCDD4C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D7485B26-AD5E-4ABE-8053-69274FA482E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E80D0D1-3456-41DE-A4A9-35CD7233192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B57B4C3-AB12-4BED-B0AE-2E4BF6FCA97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2B478D2-86F9-4790-9E68-78DBC05C5DF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7F66DA3-A709-40F8-B4F0-52CE3583AAA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heme" Target="../theme/theme10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theme" Target="../theme/theme11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theme" Target="../theme/theme12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theme" Target="../theme/theme13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theme" Target="../theme/theme14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theme" Target="../theme/theme15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theme" Target="../theme/theme16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theme" Target="../theme/theme17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theme" Target="../theme/theme18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theme" Target="../theme/theme1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" Target="../theme/theme2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heme" Target="../theme/theme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image" Target="../media/image1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image" Target="../media/image1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782191" y="3223780"/>
            <a:ext cx="8784032" cy="1245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9505"/>
              </a:lnSpc>
              <a:spcBef>
                <a:spcPct val="0"/>
              </a:spcBef>
              <a:spcAft>
                <a:spcPct val="0"/>
              </a:spcAft>
            </a:pPr>
            <a:r>
              <a:rPr sz="7200" b="1">
                <a:solidFill>
                  <a:srgbClr val="000000"/>
                </a:solidFill>
                <a:latin typeface="Microsoft YaHei"/>
                <a:cs typeface="Microsoft YaHei"/>
              </a:rPr>
              <a:t>无人机编程-横杆绕飞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943098" y="258243"/>
            <a:ext cx="8382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方案一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0668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AIARVE+DengXian Regular"/>
                <a:cs typeface="AIARVE+DengXian Regular"/>
              </a:rPr>
              <a:t>二、编程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5872" y="1093850"/>
            <a:ext cx="209550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99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先搭建场地如图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：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52445" y="283897"/>
            <a:ext cx="12954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方案一程序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0668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KQPOWN+DengXian Regular"/>
                <a:cs typeface="KQPOWN+DengXian Regular"/>
              </a:rPr>
              <a:t>二、编程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1352" y="1093850"/>
            <a:ext cx="300990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99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方案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程序主体设计如下图：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38210" y="2273450"/>
            <a:ext cx="3986133" cy="170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092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273">
                <a:solidFill>
                  <a:srgbClr val="000000"/>
                </a:solidFill>
                <a:latin typeface="SimSun"/>
                <a:cs typeface="SimSun"/>
              </a:rPr>
              <a:t>说明：对于这个程序</a:t>
            </a:r>
          </a:p>
          <a:p>
            <a:pPr marL="0" marR="0">
              <a:lnSpc>
                <a:spcPts val="3096"/>
              </a:lnSpc>
              <a:spcBef>
                <a:spcPts val="2107"/>
              </a:spcBef>
              <a:spcAft>
                <a:spcPct val="0"/>
              </a:spcAft>
            </a:pPr>
            <a:r>
              <a:rPr sz="2800" spc="253">
                <a:solidFill>
                  <a:srgbClr val="000000"/>
                </a:solidFill>
                <a:latin typeface="SimSun"/>
                <a:cs typeface="SimSun"/>
              </a:rPr>
              <a:t>共用主要程序</a:t>
            </a:r>
            <a:r>
              <a:rPr sz="2800" spc="-51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sz="2800" spc="250">
                <a:solidFill>
                  <a:srgbClr val="000000"/>
                </a:solidFill>
                <a:latin typeface="SimSun"/>
                <a:cs typeface="SimSun"/>
              </a:rPr>
              <a:t>行条形</a:t>
            </a:r>
          </a:p>
          <a:p>
            <a:pPr marL="0" marR="0">
              <a:lnSpc>
                <a:spcPts val="3096"/>
              </a:lnSpc>
              <a:spcBef>
                <a:spcPts val="1993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码，</a:t>
            </a:r>
            <a:r>
              <a:rPr sz="28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张定位标签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；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826130" y="263831"/>
            <a:ext cx="12954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方案二程序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2516098" cy="78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TBBVKE+DengXian Regular"/>
                <a:cs typeface="TBBVKE+DengXian Regular"/>
              </a:rPr>
              <a:t>二、编程</a:t>
            </a:r>
          </a:p>
          <a:p>
            <a:pPr marL="420319" marR="0">
              <a:lnSpc>
                <a:spcPts val="1993"/>
              </a:lnSpc>
              <a:spcBef>
                <a:spcPts val="192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先搭建场地如图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：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588873" y="283897"/>
            <a:ext cx="3258972" cy="947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3572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方案二程序</a:t>
            </a:r>
          </a:p>
          <a:p>
            <a:pPr marL="0" marR="0">
              <a:lnSpc>
                <a:spcPts val="1875"/>
              </a:lnSpc>
              <a:spcBef>
                <a:spcPts val="282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方案</a:t>
            </a:r>
            <a:r>
              <a:rPr sz="1800">
                <a:solidFill>
                  <a:srgbClr val="000000"/>
                </a:solidFill>
                <a:latin typeface="KSWQAG+DengXian Regular"/>
                <a:cs typeface="KSWQAG+DengXian Regular"/>
              </a:rPr>
              <a:t>2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程序主体设计如下图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0668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WCFCJB+DengXian Regular"/>
                <a:cs typeface="WCFCJB+DengXian Regular"/>
              </a:rPr>
              <a:t>二、编程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46643" y="1684464"/>
            <a:ext cx="3360985" cy="1079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说明：对于这个程序主</a:t>
            </a:r>
          </a:p>
          <a:p>
            <a:pPr marL="0" marR="0">
              <a:lnSpc>
                <a:spcPts val="2500"/>
              </a:lnSpc>
              <a:spcBef>
                <a:spcPts val="30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要程序共用</a:t>
            </a:r>
            <a:r>
              <a:rPr sz="2400">
                <a:solidFill>
                  <a:srgbClr val="000000"/>
                </a:solidFill>
                <a:latin typeface="KSWQAG+DengXian Regular"/>
                <a:cs typeface="KSWQAG+DengXian Regular"/>
              </a:rPr>
              <a:t>9</a:t>
            </a: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行条形码，</a:t>
            </a:r>
          </a:p>
          <a:p>
            <a:pPr marL="0" marR="0">
              <a:lnSpc>
                <a:spcPts val="2500"/>
              </a:lnSpc>
              <a:spcBef>
                <a:spcPts val="263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KSWQAG+DengXian Regular"/>
                <a:cs typeface="KSWQAG+DengXian Regular"/>
              </a:rPr>
              <a:t>1</a:t>
            </a: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张定位标签；在同样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46643" y="2782125"/>
            <a:ext cx="3505200" cy="2880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完成相同任务的情况下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比较上一个程序少。通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过图对比可以看到只是</a:t>
            </a:r>
          </a:p>
          <a:p>
            <a:pPr marL="0" marR="0">
              <a:lnSpc>
                <a:spcPts val="2400"/>
              </a:lnSpc>
              <a:spcBef>
                <a:spcPts val="432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把定位标签减少，程序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就发生了变化。这在以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后的编程中会经常出现，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所以同学们在编程前要</a:t>
            </a:r>
          </a:p>
          <a:p>
            <a:pPr marL="0" marR="0">
              <a:lnSpc>
                <a:spcPts val="2402"/>
              </a:lnSpc>
              <a:spcBef>
                <a:spcPts val="297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整体思考任务流程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52445" y="283897"/>
            <a:ext cx="17526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用到的两条语句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0668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LCBHFP+DengXian Regular"/>
                <a:cs typeface="LCBHFP+DengXian Regular"/>
              </a:rPr>
              <a:t>二、编程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34385" y="1191061"/>
            <a:ext cx="5949389" cy="3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2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重点关注灯光控制语句的特点并且学会应用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52445" y="283897"/>
            <a:ext cx="47244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对于自己认为好的方案评价和书写自己的方案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5240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OQMPQG+DengXian Regular"/>
                <a:cs typeface="OQMPQG+DengXian Regular"/>
              </a:rPr>
              <a:t>三、方案优选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1695" y="1170948"/>
            <a:ext cx="10453111" cy="2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02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你认为哪一种方案比较合理？还有没有其他更好的方案？同学们可以把自己的想法填写到下面图表内。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52445" y="283897"/>
            <a:ext cx="8382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陀螺仪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758739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JKWUNS+DengXian Regular"/>
                <a:cs typeface="JKWUNS+DengXian Regular"/>
              </a:rPr>
              <a:t>三</a:t>
            </a:r>
            <a:r>
              <a:rPr sz="1800">
                <a:solidFill>
                  <a:srgbClr val="FFFFFF"/>
                </a:solidFill>
                <a:latin typeface="CEEENO+DengXian Regular"/>
                <a:cs typeface="CEEENO+DengXian Regular"/>
              </a:rPr>
              <a:t>-1</a:t>
            </a:r>
            <a:r>
              <a:rPr sz="1800">
                <a:solidFill>
                  <a:srgbClr val="FFFFFF"/>
                </a:solidFill>
                <a:latin typeface="JKWUNS+DengXian Regular"/>
                <a:cs typeface="JKWUNS+DengXian Regular"/>
              </a:rPr>
              <a:t>、硬件知识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7148" y="739576"/>
            <a:ext cx="10611769" cy="1437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323" marR="0">
              <a:lnSpc>
                <a:spcPts val="159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SimSun"/>
                <a:cs typeface="SimSun"/>
              </a:rPr>
              <a:t>陀螺仪最早用于航海导航，随着科学技术的发展，它在航空和航天事业中也得到广泛应用，即可作为信号传感器，</a:t>
            </a:r>
          </a:p>
          <a:p>
            <a:pPr marL="0" marR="0">
              <a:lnSpc>
                <a:spcPts val="1598"/>
              </a:lnSpc>
              <a:spcBef>
                <a:spcPts val="309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SimSun"/>
                <a:cs typeface="SimSun"/>
              </a:rPr>
              <a:t>根据需要陀螺仪器能提供准确的方位、水平、位置、速度和加速度等信号，以便驾驶员或用自动导航仪来控制飞机、</a:t>
            </a:r>
          </a:p>
          <a:p>
            <a:pPr marL="0" marR="0">
              <a:lnSpc>
                <a:spcPts val="1596"/>
              </a:lnSpc>
              <a:spcBef>
                <a:spcPts val="302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SimSun"/>
                <a:cs typeface="SimSun"/>
              </a:rPr>
              <a:t>舰船或航天飞机等航行体按一定的航线飞行，而在导弹、卫星运载器或空间探测火箭等航行体的制导中，则直接利</a:t>
            </a:r>
          </a:p>
          <a:p>
            <a:pPr marL="0" marR="0">
              <a:lnSpc>
                <a:spcPts val="1596"/>
              </a:lnSpc>
              <a:spcBef>
                <a:spcPts val="216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SimSun"/>
                <a:cs typeface="SimSun"/>
              </a:rPr>
              <a:t>用这些信号完成航行体的姿态控制和轨道控制。</a:t>
            </a:r>
          </a:p>
          <a:p>
            <a:pPr marL="304800" marR="0">
              <a:lnSpc>
                <a:spcPts val="1596"/>
              </a:lnSpc>
              <a:spcBef>
                <a:spcPts val="299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SimSun"/>
                <a:cs typeface="SimSun"/>
              </a:rPr>
              <a:t>作为稳定器，陀螺仪器能使列车在单轨上行驶，能减小船舶在风浪中的摇摆，能使安装在飞机或卫星上的照相机</a:t>
            </a:r>
          </a:p>
          <a:p>
            <a:pPr marL="0" marR="0">
              <a:lnSpc>
                <a:spcPts val="1596"/>
              </a:lnSpc>
              <a:spcBef>
                <a:spcPts val="311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SimSun"/>
                <a:cs typeface="SimSun"/>
              </a:rPr>
              <a:t>相对地面稳定等等。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148" y="2177089"/>
            <a:ext cx="10509497" cy="481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>
              <a:lnSpc>
                <a:spcPts val="159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SimSun"/>
                <a:cs typeface="SimSun"/>
              </a:rPr>
              <a:t>作为精密测试仪器，陀螺仪器能够为地面设施、矿山隧道、地下铁路、石油钻探以及导弹发射井等提供准确的方</a:t>
            </a:r>
          </a:p>
          <a:p>
            <a:pPr marL="0" marR="0">
              <a:lnSpc>
                <a:spcPts val="1598"/>
              </a:lnSpc>
              <a:spcBef>
                <a:spcPts val="297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SimSun"/>
                <a:cs typeface="SimSun"/>
              </a:rPr>
              <a:t>位基准。由此可见，陀螺仪器的应用范围是相当广泛的，它在现代化的国防建设和国民经济建设中均占重要的地位。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1394" y="5369546"/>
            <a:ext cx="3583838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JKWUNS+DengXian Regular"/>
                <a:cs typeface="JKWUNS+DengXian Regular"/>
              </a:rPr>
              <a:t>陀螺仪示意图（角动量守恒原理）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00065" y="5369546"/>
            <a:ext cx="426758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JKWUNS+DengXian Regular"/>
                <a:cs typeface="JKWUNS+DengXian Regular"/>
              </a:rPr>
              <a:t>无人机内部陀螺仪模块（科里奥利运动）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7044" y="5870576"/>
            <a:ext cx="11125200" cy="88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75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陀螺仪技术的主要是一种用于稳定飞行并保持位置的装置。无人机陀螺仪可以检测到多旋翼的最小偏移提</a:t>
            </a:r>
          </a:p>
          <a:p>
            <a:pPr marL="0" marR="0">
              <a:lnSpc>
                <a:spcPts val="2162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高无人机的飞行能力。无人机的硬件，软件和算法可以协同工作，以改善飞行的各个方面，包括完美地悬停或</a:t>
            </a:r>
          </a:p>
          <a:p>
            <a:pPr marL="0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急转弯等。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52445" y="283897"/>
            <a:ext cx="8382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气压计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758739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JGNAIQ+DengXian Regular"/>
                <a:cs typeface="JGNAIQ+DengXian Regular"/>
              </a:rPr>
              <a:t>三</a:t>
            </a:r>
            <a:r>
              <a:rPr sz="1800">
                <a:solidFill>
                  <a:srgbClr val="FFFFFF"/>
                </a:solidFill>
                <a:latin typeface="DWQWVF+DengXian Regular"/>
                <a:cs typeface="DWQWVF+DengXian Regular"/>
              </a:rPr>
              <a:t>-2</a:t>
            </a:r>
            <a:r>
              <a:rPr sz="1800">
                <a:solidFill>
                  <a:srgbClr val="FFFFFF"/>
                </a:solidFill>
                <a:latin typeface="JGNAIQ+DengXian Regular"/>
                <a:cs typeface="JGNAIQ+DengXian Regular"/>
              </a:rPr>
              <a:t>、硬件知识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9094" y="1048615"/>
            <a:ext cx="10429616" cy="149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091" marR="0">
              <a:lnSpc>
                <a:spcPts val="2004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气压传感器是用于测量气体的绝对压强的仪器，主要适用于与气体压强相关的物理实验，</a:t>
            </a:r>
          </a:p>
          <a:p>
            <a:pPr marL="0" marR="0">
              <a:lnSpc>
                <a:spcPts val="2004"/>
              </a:lnSpc>
              <a:spcBef>
                <a:spcPts val="287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如气体定律等，也可以在生物和化学实验中测量干燥、无腐蚀性的气体压强。</a:t>
            </a:r>
          </a:p>
          <a:p>
            <a:pPr marL="254508" marR="0">
              <a:lnSpc>
                <a:spcPts val="2006"/>
              </a:lnSpc>
              <a:spcBef>
                <a:spcPts val="393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无人机上按照的气压计的原理是就是利用大气压力换算出飞行高度，压力传感器能侦测地</a:t>
            </a:r>
          </a:p>
          <a:p>
            <a:pPr marL="0" marR="0">
              <a:lnSpc>
                <a:spcPts val="2004"/>
              </a:lnSpc>
              <a:spcBef>
                <a:spcPts val="506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球的大气压，由气压计提供的数据供无人机导航，准确估算上升和下降的速度，对于无人机</a:t>
            </a:r>
          </a:p>
          <a:p>
            <a:pPr marL="0" marR="0">
              <a:lnSpc>
                <a:spcPts val="2004"/>
              </a:lnSpc>
              <a:spcBef>
                <a:spcPts val="287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的飞控来说非常重要。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4765" y="5381992"/>
            <a:ext cx="12954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JGNAIQ+DengXian Regular"/>
                <a:cs typeface="JGNAIQ+DengXian Regular"/>
              </a:rPr>
              <a:t>传统气压计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70673" y="5381992"/>
            <a:ext cx="17526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JGNAIQ+DengXian Regular"/>
                <a:cs typeface="JGNAIQ+DengXian Regular"/>
              </a:rPr>
              <a:t>无人机气压模块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3803" y="6128756"/>
            <a:ext cx="10529366" cy="495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spc="15">
                <a:solidFill>
                  <a:srgbClr val="000000"/>
                </a:solidFill>
                <a:latin typeface="SimSun"/>
                <a:cs typeface="SimSun"/>
              </a:rPr>
              <a:t>小结：陀螺仪和气压计，在我们的生活中很多地方都用到了，只是我们平时不怎么注意到这两个模块，</a:t>
            </a:r>
          </a:p>
          <a:p>
            <a:pPr marL="0" marR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想想在我们在平时的的生活中了，哪些地方能用到？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52445" y="283897"/>
            <a:ext cx="19812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联系实际解决问题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5240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NSLIKL+DengXian Regular"/>
                <a:cs typeface="NSLIKL+DengXian Regular"/>
              </a:rPr>
              <a:t>四、创新拓展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91304" y="1234630"/>
            <a:ext cx="1682496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11">
                <a:solidFill>
                  <a:srgbClr val="000000"/>
                </a:solidFill>
                <a:latin typeface="SimSun"/>
                <a:cs typeface="SimSun"/>
              </a:rPr>
              <a:t>课程拓展：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91304" y="1783270"/>
            <a:ext cx="6052412" cy="891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47">
                <a:solidFill>
                  <a:srgbClr val="000000"/>
                </a:solidFill>
                <a:latin typeface="SimSun"/>
                <a:cs typeface="SimSun"/>
              </a:rPr>
              <a:t>在我们的生活中想一想有哪些无人机飞行场</a:t>
            </a:r>
          </a:p>
          <a:p>
            <a:pPr marL="0" marR="0">
              <a:lnSpc>
                <a:spcPts val="2400"/>
              </a:lnSpc>
              <a:spcBef>
                <a:spcPts val="1922"/>
              </a:spcBef>
              <a:spcAft>
                <a:spcPct val="0"/>
              </a:spcAft>
            </a:pPr>
            <a:r>
              <a:rPr sz="2400" spc="11">
                <a:solidFill>
                  <a:srgbClr val="000000"/>
                </a:solidFill>
                <a:latin typeface="SimSun"/>
                <a:cs typeface="SimSun"/>
              </a:rPr>
              <a:t>景类似于我们学习的横杆绕飞。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91304" y="2880804"/>
            <a:ext cx="6369685" cy="89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50">
                <a:solidFill>
                  <a:srgbClr val="000000"/>
                </a:solidFill>
                <a:latin typeface="SimSun"/>
                <a:cs typeface="SimSun"/>
              </a:rPr>
              <a:t>比如：我们可以利用无人机携带热成像设备，</a:t>
            </a:r>
          </a:p>
          <a:p>
            <a:pPr marL="0" marR="0">
              <a:lnSpc>
                <a:spcPts val="2402"/>
              </a:lnSpc>
              <a:spcBef>
                <a:spcPts val="1917"/>
              </a:spcBef>
              <a:spcAft>
                <a:spcPct val="0"/>
              </a:spcAft>
            </a:pPr>
            <a:r>
              <a:rPr sz="2400" spc="12">
                <a:solidFill>
                  <a:srgbClr val="000000"/>
                </a:solidFill>
                <a:latin typeface="SimSun"/>
                <a:cs typeface="SimSun"/>
              </a:rPr>
              <a:t>巡检高压电缆传输情况。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91304" y="3978465"/>
            <a:ext cx="6059093" cy="1989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47">
                <a:solidFill>
                  <a:srgbClr val="000000"/>
                </a:solidFill>
                <a:latin typeface="SimSun"/>
                <a:cs typeface="SimSun"/>
              </a:rPr>
              <a:t>方案：我们可以模拟无人机上下旋转飞行来</a:t>
            </a:r>
          </a:p>
          <a:p>
            <a:pPr marL="0" marR="0">
              <a:lnSpc>
                <a:spcPts val="2400"/>
              </a:lnSpc>
              <a:spcBef>
                <a:spcPts val="1919"/>
              </a:spcBef>
              <a:spcAft>
                <a:spcPct val="0"/>
              </a:spcAft>
            </a:pPr>
            <a:r>
              <a:rPr sz="2400" spc="50">
                <a:solidFill>
                  <a:srgbClr val="000000"/>
                </a:solidFill>
                <a:latin typeface="SimSun"/>
                <a:cs typeface="SimSun"/>
              </a:rPr>
              <a:t>测量线路的情况，同学们可以在教室里用编</a:t>
            </a:r>
          </a:p>
          <a:p>
            <a:pPr marL="0" marR="0">
              <a:lnSpc>
                <a:spcPts val="2402"/>
              </a:lnSpc>
              <a:spcBef>
                <a:spcPts val="1917"/>
              </a:spcBef>
              <a:spcAft>
                <a:spcPct val="0"/>
              </a:spcAft>
            </a:pPr>
            <a:r>
              <a:rPr sz="2400" spc="50">
                <a:solidFill>
                  <a:srgbClr val="000000"/>
                </a:solidFill>
                <a:latin typeface="SimSun"/>
                <a:cs typeface="SimSun"/>
              </a:rPr>
              <a:t>程控制的方式去模拟无人机上下螺旋前进，</a:t>
            </a:r>
          </a:p>
          <a:p>
            <a:pPr marL="0" marR="0">
              <a:lnSpc>
                <a:spcPts val="2400"/>
              </a:lnSpc>
              <a:spcBef>
                <a:spcPts val="1971"/>
              </a:spcBef>
              <a:spcAft>
                <a:spcPct val="0"/>
              </a:spcAft>
            </a:pPr>
            <a:r>
              <a:rPr sz="2400" spc="11">
                <a:solidFill>
                  <a:srgbClr val="000000"/>
                </a:solidFill>
                <a:latin typeface="SimSun"/>
                <a:cs typeface="SimSun"/>
              </a:rPr>
              <a:t>并把所编写的程序记录下来。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5006085" y="2944487"/>
            <a:ext cx="2955290" cy="1155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8795"/>
              </a:lnSpc>
              <a:spcBef>
                <a:spcPct val="0"/>
              </a:spcBef>
              <a:spcAft>
                <a:spcPct val="0"/>
              </a:spcAft>
            </a:pPr>
            <a:r>
              <a:rPr sz="8800">
                <a:solidFill>
                  <a:srgbClr val="000000"/>
                </a:solidFill>
                <a:latin typeface="SimSun"/>
                <a:cs typeface="SimSun"/>
              </a:rPr>
              <a:t>谢</a:t>
            </a:r>
            <a:r>
              <a:rPr sz="8800" spc="2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800">
                <a:solidFill>
                  <a:srgbClr val="000000"/>
                </a:solidFill>
                <a:latin typeface="SimSun"/>
                <a:cs typeface="SimSun"/>
              </a:rPr>
              <a:t>谢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7579741" y="987985"/>
            <a:ext cx="1524000" cy="687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横杆绕飞规则</a:t>
            </a:r>
          </a:p>
          <a:p>
            <a:pPr marL="10414" marR="0">
              <a:lnSpc>
                <a:spcPts val="2375"/>
              </a:lnSpc>
              <a:spcBef>
                <a:spcPts val="315"/>
              </a:spcBef>
              <a:spcAft>
                <a:spcPct val="0"/>
              </a:spcAft>
            </a:pPr>
            <a:r>
              <a:rPr sz="1800">
                <a:solidFill>
                  <a:srgbClr val="595959"/>
                </a:solidFill>
                <a:latin typeface="Microsoft YaHei"/>
                <a:cs typeface="Microsoft YaHei"/>
              </a:rPr>
              <a:t>解读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90155" y="2393748"/>
            <a:ext cx="1066800" cy="666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编程</a:t>
            </a:r>
          </a:p>
          <a:p>
            <a:pPr marL="0" marR="0">
              <a:lnSpc>
                <a:spcPts val="2375"/>
              </a:lnSpc>
              <a:spcBef>
                <a:spcPts val="199"/>
              </a:spcBef>
              <a:spcAft>
                <a:spcPct val="0"/>
              </a:spcAft>
            </a:pPr>
            <a:r>
              <a:rPr sz="1800">
                <a:solidFill>
                  <a:srgbClr val="595959"/>
                </a:solidFill>
                <a:latin typeface="Microsoft YaHei"/>
                <a:cs typeface="Microsoft YaHei"/>
              </a:rPr>
              <a:t>基础编程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90155" y="3806749"/>
            <a:ext cx="2438400" cy="666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方案优选</a:t>
            </a:r>
          </a:p>
          <a:p>
            <a:pPr marL="0" marR="0">
              <a:lnSpc>
                <a:spcPts val="2375"/>
              </a:lnSpc>
              <a:spcBef>
                <a:spcPts val="147"/>
              </a:spcBef>
              <a:spcAft>
                <a:spcPct val="0"/>
              </a:spcAft>
            </a:pPr>
            <a:r>
              <a:rPr sz="1800">
                <a:solidFill>
                  <a:srgbClr val="595959"/>
                </a:solidFill>
                <a:latin typeface="Microsoft YaHei"/>
                <a:cs typeface="Microsoft YaHei"/>
              </a:rPr>
              <a:t>方案对比、自己写程序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52893" y="5222926"/>
            <a:ext cx="1295400" cy="666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创新拓展</a:t>
            </a:r>
          </a:p>
          <a:p>
            <a:pPr marL="0" marR="0">
              <a:lnSpc>
                <a:spcPts val="2375"/>
              </a:lnSpc>
              <a:spcBef>
                <a:spcPts val="199"/>
              </a:spcBef>
              <a:spcAft>
                <a:spcPct val="0"/>
              </a:spcAft>
            </a:pPr>
            <a:r>
              <a:rPr sz="1800">
                <a:solidFill>
                  <a:srgbClr val="595959"/>
                </a:solidFill>
                <a:latin typeface="Microsoft YaHei"/>
                <a:cs typeface="Microsoft YaHei"/>
              </a:rPr>
              <a:t>交流、共创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6727570" y="2767440"/>
            <a:ext cx="1525828" cy="34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8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横杆绕飞规则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66309" y="2919147"/>
            <a:ext cx="6096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一、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12254" y="3068226"/>
            <a:ext cx="96316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595959"/>
                </a:solidFill>
                <a:latin typeface="Microsoft YaHei"/>
                <a:cs typeface="Microsoft YaHei"/>
              </a:rPr>
              <a:t>规则解读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41777" y="284209"/>
            <a:ext cx="1068019" cy="34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8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规则解读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9812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KCTUCW+DengXian Regular"/>
                <a:cs typeface="KCTUCW+DengXian Regular"/>
              </a:rPr>
              <a:t>一、横杆绕飞规则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7980" y="957505"/>
            <a:ext cx="8428685" cy="1164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0553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任务二</a:t>
            </a:r>
            <a:r>
              <a:rPr sz="1800" b="1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“横杆绕飞”：</a:t>
            </a: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编程飞行器绕横杆上下旋转一周即360度以上，当飞行器</a:t>
            </a:r>
          </a:p>
          <a:p>
            <a:pPr marL="0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飞到横杆上半部分时点亮红灯；飞到横杆下半部分时点亮绿灯。完成该任务得20分</a:t>
            </a:r>
          </a:p>
          <a:p>
            <a:pPr marL="342849" marR="0">
              <a:lnSpc>
                <a:spcPts val="217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（其中包含飞越横杆上方并点亮红灯5分；飞越横杆下方并点亮绿灯5分）。</a:t>
            </a:r>
          </a:p>
          <a:p>
            <a:pPr marL="598881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注：横杆尺寸：高度120厘米（正负5厘米）；宽度60厘米（正负5厘米）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0400" y="5286374"/>
            <a:ext cx="7924800" cy="1097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091" marR="0">
              <a:lnSpc>
                <a:spcPts val="199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我们先对规则解读：绕横杆旋转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360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度以上，并且在飞行横杆上半部分点</a:t>
            </a:r>
          </a:p>
          <a:p>
            <a:pPr marL="0" marR="0">
              <a:lnSpc>
                <a:spcPts val="1800"/>
              </a:lnSpc>
              <a:spcBef>
                <a:spcPts val="321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亮红灯；飞到横杆下半部分点亮绿灯。对于飞行轨迹和所用定位标签的数量没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有具体规定，这是两个任务叠加起来不仅要飞行，还要在相应的位置点亮规定</a:t>
            </a:r>
          </a:p>
          <a:p>
            <a:pPr marL="0" marR="0">
              <a:lnSpc>
                <a:spcPts val="1800"/>
              </a:lnSpc>
              <a:spcBef>
                <a:spcPts val="2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的灯光，需要注意点亮灯光的颜色不要弄错了。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52445" y="283897"/>
            <a:ext cx="8382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物料表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5240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DPUVJN+DengXian Regular"/>
                <a:cs typeface="DPUVJN+DengXian Regular"/>
              </a:rPr>
              <a:t>二、物料准备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2858" y="989178"/>
            <a:ext cx="8042148" cy="292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4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在完成任务之前我们要先想想一下，都需要准备什么物料、任务分几个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5717" y="1446378"/>
            <a:ext cx="8587913" cy="74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4"/>
              </a:lnSpc>
              <a:spcBef>
                <a:spcPct val="0"/>
              </a:spcBef>
              <a:spcAft>
                <a:spcPct val="0"/>
              </a:spcAft>
            </a:pPr>
            <a:r>
              <a:rPr sz="2000" spc="12">
                <a:solidFill>
                  <a:srgbClr val="000000"/>
                </a:solidFill>
                <a:latin typeface="SimSun"/>
                <a:cs typeface="SimSun"/>
              </a:rPr>
              <a:t>步骤、有几种解决方案、最优的方案是什么、引申到生活中有哪些近似的情</a:t>
            </a:r>
          </a:p>
          <a:p>
            <a:pPr marL="0" marR="0">
              <a:lnSpc>
                <a:spcPts val="2006"/>
              </a:lnSpc>
              <a:spcBef>
                <a:spcPts val="1593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景。接下来我们就从这几方面展开。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49373" y="2275418"/>
            <a:ext cx="1045463" cy="1162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391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物料名称</a:t>
            </a:r>
          </a:p>
          <a:p>
            <a:pPr marL="0" marR="0">
              <a:lnSpc>
                <a:spcPts val="1465"/>
              </a:lnSpc>
              <a:spcBef>
                <a:spcPts val="2231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编程无人机</a:t>
            </a:r>
          </a:p>
          <a:p>
            <a:pPr marL="266700" marR="0">
              <a:lnSpc>
                <a:spcPts val="1462"/>
              </a:lnSpc>
              <a:spcBef>
                <a:spcPts val="2234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横杆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96204" y="2275418"/>
            <a:ext cx="509016" cy="22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数量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58606" y="2275418"/>
            <a:ext cx="509016" cy="22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备注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37353" y="2744563"/>
            <a:ext cx="425500" cy="224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1</a:t>
            </a: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架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58606" y="2744563"/>
            <a:ext cx="509625" cy="224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开源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37353" y="3214456"/>
            <a:ext cx="425195" cy="22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1</a:t>
            </a: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54518" y="3214456"/>
            <a:ext cx="1917445" cy="693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高</a:t>
            </a: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120</a:t>
            </a: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厘米，宽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60</a:t>
            </a: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厘米</a:t>
            </a:r>
          </a:p>
          <a:p>
            <a:pPr marL="678180" marR="0">
              <a:lnSpc>
                <a:spcPts val="1465"/>
              </a:lnSpc>
              <a:spcBef>
                <a:spcPts val="223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XXXX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74925" y="3683601"/>
            <a:ext cx="594745" cy="224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XXXX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72404" y="3683601"/>
            <a:ext cx="358223" cy="224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XX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37764" y="4153493"/>
            <a:ext cx="865632" cy="693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遥控手柄</a:t>
            </a:r>
          </a:p>
          <a:p>
            <a:pPr marL="178308" marR="0">
              <a:lnSpc>
                <a:spcPts val="1465"/>
              </a:lnSpc>
              <a:spcBef>
                <a:spcPts val="2231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电脑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37353" y="4153493"/>
            <a:ext cx="425195" cy="22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1</a:t>
            </a: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个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23682" y="4153493"/>
            <a:ext cx="1578863" cy="1632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匹配无人机</a:t>
            </a:r>
          </a:p>
          <a:p>
            <a:pPr marL="178308" marR="0">
              <a:lnSpc>
                <a:spcPts val="1465"/>
              </a:lnSpc>
              <a:spcBef>
                <a:spcPts val="223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用笔记本最好</a:t>
            </a:r>
          </a:p>
          <a:p>
            <a:pPr marL="0" marR="0">
              <a:lnSpc>
                <a:spcPts val="1462"/>
              </a:lnSpc>
              <a:spcBef>
                <a:spcPts val="223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匹配无人机和手柄</a:t>
            </a:r>
          </a:p>
          <a:p>
            <a:pPr marL="509016" marR="0">
              <a:lnSpc>
                <a:spcPts val="1465"/>
              </a:lnSpc>
              <a:spcBef>
                <a:spcPts val="223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XXXX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37353" y="4622639"/>
            <a:ext cx="425500" cy="224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1</a:t>
            </a: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27680" y="5092658"/>
            <a:ext cx="687323" cy="693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数据线</a:t>
            </a:r>
          </a:p>
          <a:p>
            <a:pPr marL="47244" marR="0">
              <a:lnSpc>
                <a:spcPts val="1465"/>
              </a:lnSpc>
              <a:spcBef>
                <a:spcPts val="2230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XXXX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37353" y="5092658"/>
            <a:ext cx="425195" cy="22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1</a:t>
            </a: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条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170296" y="5561778"/>
            <a:ext cx="564046" cy="693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RRTWW+DengXian Regular"/>
                <a:cs typeface="PRRTWW+DengXian Regular"/>
              </a:rPr>
              <a:t>XXXX</a:t>
            </a:r>
          </a:p>
          <a:p>
            <a:pPr marL="25908" marR="0">
              <a:lnSpc>
                <a:spcPts val="1462"/>
              </a:lnSpc>
              <a:spcBef>
                <a:spcPts val="2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若干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16073" y="6031722"/>
            <a:ext cx="509016" cy="22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FFFF"/>
                </a:solidFill>
                <a:latin typeface="DengXian"/>
                <a:cs typeface="DengXian"/>
              </a:rPr>
              <a:t>其他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801991" y="6031722"/>
            <a:ext cx="1222247" cy="22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6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PUVJN+DengXian Regular"/>
                <a:cs typeface="DPUVJN+DengXian Regular"/>
              </a:rPr>
              <a:t>临时用的物料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52445" y="283897"/>
            <a:ext cx="10668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思维导图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5240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KDBOQQ+DengXian Regular"/>
                <a:cs typeface="KDBOQQ+DengXian Regular"/>
              </a:rPr>
              <a:t>三、物料准备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7369" y="937387"/>
            <a:ext cx="10462248" cy="681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5488" marR="0">
              <a:lnSpc>
                <a:spcPts val="2495"/>
              </a:lnSpc>
              <a:spcBef>
                <a:spcPct val="0"/>
              </a:spcBef>
              <a:spcAft>
                <a:spcPct val="0"/>
              </a:spcAft>
            </a:pPr>
            <a:r>
              <a:rPr sz="2500">
                <a:solidFill>
                  <a:srgbClr val="000000"/>
                </a:solidFill>
                <a:latin typeface="SimSun"/>
                <a:cs typeface="SimSun"/>
              </a:rPr>
              <a:t>在考虑物料这个环节时，可以用到思维导图的形式去联想。主体是无人</a:t>
            </a:r>
          </a:p>
          <a:p>
            <a:pPr marL="0" marR="0">
              <a:lnSpc>
                <a:spcPts val="2495"/>
              </a:lnSpc>
              <a:spcBef>
                <a:spcPts val="71"/>
              </a:spcBef>
              <a:spcAft>
                <a:spcPct val="0"/>
              </a:spcAft>
            </a:pPr>
            <a:r>
              <a:rPr sz="2500">
                <a:solidFill>
                  <a:srgbClr val="000000"/>
                </a:solidFill>
                <a:latin typeface="SimSun"/>
                <a:cs typeface="SimSun"/>
              </a:rPr>
              <a:t>机和它相关的物料逐个串起来就可以了。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8797" y="4181177"/>
            <a:ext cx="1234440" cy="263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775"/>
              </a:lnSpc>
              <a:spcBef>
                <a:spcPct val="0"/>
              </a:spcBef>
              <a:spcAft>
                <a:spcPct val="0"/>
              </a:spcAft>
            </a:pPr>
            <a:r>
              <a:rPr sz="1700" b="1">
                <a:solidFill>
                  <a:srgbClr val="454545"/>
                </a:solidFill>
                <a:latin typeface="DengXian"/>
                <a:cs typeface="DengXian"/>
              </a:rPr>
              <a:t>编程无人机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6727570" y="2767440"/>
            <a:ext cx="610209" cy="34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8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编程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66309" y="2919147"/>
            <a:ext cx="6096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Microsoft YaHei"/>
                <a:cs typeface="Microsoft YaHei"/>
              </a:rPr>
              <a:t>二、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58051" y="3103913"/>
            <a:ext cx="96316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595959"/>
                </a:solidFill>
                <a:latin typeface="Microsoft YaHei"/>
                <a:cs typeface="Microsoft YaHei"/>
              </a:rPr>
              <a:t>基础编程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52445" y="283897"/>
            <a:ext cx="162306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观察-思考过程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862" y="336282"/>
            <a:ext cx="10668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BQVTMJ+DengXian Regular"/>
                <a:cs typeface="BQVTMJ+DengXian Regular"/>
              </a:rPr>
              <a:t>二、编程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3407" y="1023135"/>
            <a:ext cx="3003804" cy="393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任务分几个步骤？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11730" y="1888767"/>
            <a:ext cx="8339211" cy="800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092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1.无人机飞行的方向，是从横杆的上面还是从下面</a:t>
            </a:r>
          </a:p>
          <a:p>
            <a:pPr marL="0" marR="0">
              <a:lnSpc>
                <a:spcPts val="2798"/>
              </a:lnSpc>
              <a:spcBef>
                <a:spcPts val="40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开始旋转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11730" y="2894988"/>
            <a:ext cx="8332759" cy="80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092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2.确定编程无人机飞行在横杆上方的高度和下方的</a:t>
            </a:r>
          </a:p>
          <a:p>
            <a:pPr marL="0" marR="0">
              <a:lnSpc>
                <a:spcPts val="2795"/>
              </a:lnSpc>
              <a:spcBef>
                <a:spcPts val="407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高度。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1730" y="3900566"/>
            <a:ext cx="8338997" cy="80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092" marR="0">
              <a:lnSpc>
                <a:spcPts val="279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3.确定在横杆上方高度多少的情况下点亮红灯。在</a:t>
            </a:r>
          </a:p>
          <a:p>
            <a:pPr marL="0" marR="0">
              <a:lnSpc>
                <a:spcPts val="2795"/>
              </a:lnSpc>
              <a:spcBef>
                <a:spcPts val="409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横杆下方高度多少的情况下点亮绿灯。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66823" y="4887110"/>
            <a:ext cx="5125847" cy="393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4.确定编程无人机的飞行速度。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11730" y="5485781"/>
            <a:ext cx="8695613" cy="800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092" marR="0">
              <a:lnSpc>
                <a:spcPts val="279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5.确定编程飞行器的飞行轨迹。如可以按照正方形、</a:t>
            </a:r>
          </a:p>
          <a:p>
            <a:pPr marL="0" marR="0">
              <a:lnSpc>
                <a:spcPts val="2795"/>
              </a:lnSpc>
              <a:spcBef>
                <a:spcPts val="41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长方形。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296922" y="21514"/>
            <a:ext cx="1623441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Microsoft YaHei"/>
                <a:cs typeface="Microsoft YaHei"/>
              </a:rPr>
              <a:t>观察-思考过程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73900"/>
            <a:ext cx="1066800" cy="276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KQPLSM+DengXian Regular"/>
                <a:cs typeface="KQPLSM+DengXian Regular"/>
              </a:rPr>
              <a:t>二、编程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500943"/>
            <a:ext cx="6899936" cy="24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596"/>
              </a:lnSpc>
              <a:spcBef>
                <a:spcPct val="0"/>
              </a:spcBef>
              <a:spcAft>
                <a:spcPct val="0"/>
              </a:spcAft>
            </a:pPr>
            <a:r>
              <a:rPr sz="1600" spc="10">
                <a:solidFill>
                  <a:srgbClr val="000000"/>
                </a:solidFill>
                <a:latin typeface="SimSun"/>
                <a:cs typeface="SimSun"/>
              </a:rPr>
              <a:t>这几个步骤是编程需要的逻辑思路，可以现在纸上画一个简易程序的流程图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42530" y="1208976"/>
            <a:ext cx="320078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确定横杆上方平行</a:t>
            </a:r>
            <a:r>
              <a:rPr sz="2400">
                <a:solidFill>
                  <a:srgbClr val="0070C0"/>
                </a:solidFill>
                <a:latin typeface="SimSun"/>
                <a:cs typeface="SimSun"/>
              </a:rPr>
              <a:t>位移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99103" y="2267648"/>
            <a:ext cx="22860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先定义飞行模式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21193" y="2481262"/>
            <a:ext cx="3200400" cy="694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确定横杆下方距离和点</a:t>
            </a:r>
          </a:p>
          <a:p>
            <a:pPr marL="1066800" marR="0">
              <a:lnSpc>
                <a:spcPts val="2400"/>
              </a:lnSpc>
              <a:spcBef>
                <a:spcPts val="372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亮绿灯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94304" y="3554150"/>
            <a:ext cx="2898343" cy="3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2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确定起飞高度和速度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42530" y="4086288"/>
            <a:ext cx="3200780" cy="1719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确定横杆下方平行</a:t>
            </a:r>
            <a:r>
              <a:rPr sz="2400">
                <a:solidFill>
                  <a:srgbClr val="0070C0"/>
                </a:solidFill>
                <a:latin typeface="SimSun"/>
                <a:cs typeface="SimSun"/>
              </a:rPr>
              <a:t>位移</a:t>
            </a:r>
          </a:p>
          <a:p>
            <a:pPr marL="1219200" marR="0">
              <a:lnSpc>
                <a:spcPts val="2402"/>
              </a:lnSpc>
              <a:spcBef>
                <a:spcPts val="8439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降落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41904" y="4724844"/>
            <a:ext cx="3200400" cy="694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确定横杆上方距离和点</a:t>
            </a:r>
          </a:p>
          <a:p>
            <a:pPr marL="1066799" marR="0">
              <a:lnSpc>
                <a:spcPts val="2400"/>
              </a:lnSpc>
              <a:spcBef>
                <a:spcPts val="372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亮红灯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5.14"/>
  <p:tag name="AS_TITLE" val="Aspose.Slides for .NET 2.0"/>
  <p:tag name="AS_VERSION" val="21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156</Paragraphs>
  <Slides>19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44">
      <vt:lpstr>Arial</vt:lpstr>
      <vt:lpstr>Calibri</vt:lpstr>
      <vt:lpstr>Microsoft YaHei</vt:lpstr>
      <vt:lpstr>KCTUCW+DengXian Regular</vt:lpstr>
      <vt:lpstr>Times New Roman</vt:lpstr>
      <vt:lpstr>SimSun</vt:lpstr>
      <vt:lpstr>DPUVJN+DengXian Regular</vt:lpstr>
      <vt:lpstr>DengXian</vt:lpstr>
      <vt:lpstr>PRRTWW+DengXian Regular</vt:lpstr>
      <vt:lpstr>KDBOQQ+DengXian Regular</vt:lpstr>
      <vt:lpstr>BQVTMJ+DengXian Regular</vt:lpstr>
      <vt:lpstr>KQPLSM+DengXian Regular</vt:lpstr>
      <vt:lpstr>AIARVE+DengXian Regular</vt:lpstr>
      <vt:lpstr>KQPOWN+DengXian Regular</vt:lpstr>
      <vt:lpstr>TBBVKE+DengXian Regular</vt:lpstr>
      <vt:lpstr>KSWQAG+DengXian Regular</vt:lpstr>
      <vt:lpstr>WCFCJB+DengXian Regular</vt:lpstr>
      <vt:lpstr>LCBHFP+DengXian Regular</vt:lpstr>
      <vt:lpstr>OQMPQG+DengXian Regular</vt:lpstr>
      <vt:lpstr>JKWUNS+DengXian Regular</vt:lpstr>
      <vt:lpstr>CEEENO+DengXian Regular</vt:lpstr>
      <vt:lpstr>JGNAIQ+DengXian Regular</vt:lpstr>
      <vt:lpstr>DWQWVF+DengXian Regular</vt:lpstr>
      <vt:lpstr>NSLIKL+DengXian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2022-11-29T10:35:13.567</cp:lastPrinted>
  <dcterms:created xsi:type="dcterms:W3CDTF">2022-11-29T02:35:13Z</dcterms:created>
  <dcterms:modified xsi:type="dcterms:W3CDTF">2022-11-29T02:35:14Z</dcterms:modified>
</cp:coreProperties>
</file>