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sldIdLst>
    <p:sldId id="258" r:id="rId2"/>
    <p:sldId id="259" r:id="rId3"/>
    <p:sldId id="283" r:id="rId4"/>
    <p:sldId id="260" r:id="rId5"/>
    <p:sldId id="284" r:id="rId6"/>
    <p:sldId id="289" r:id="rId7"/>
    <p:sldId id="304" r:id="rId8"/>
    <p:sldId id="316" r:id="rId9"/>
    <p:sldId id="312" r:id="rId10"/>
    <p:sldId id="290" r:id="rId11"/>
    <p:sldId id="319" r:id="rId12"/>
    <p:sldId id="294" r:id="rId13"/>
    <p:sldId id="296" r:id="rId14"/>
    <p:sldId id="314" r:id="rId15"/>
    <p:sldId id="320" r:id="rId16"/>
    <p:sldId id="321" r:id="rId17"/>
    <p:sldId id="315" r:id="rId18"/>
    <p:sldId id="28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38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F85"/>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64" d="100"/>
          <a:sy n="64" d="100"/>
        </p:scale>
        <p:origin x="72" y="216"/>
      </p:cViewPr>
      <p:guideLst>
        <p:guide orient="horz" pos="2146"/>
        <p:guide pos="380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CC1260-D977-4098-A196-E6C848562B65}"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820" y="297815"/>
            <a:ext cx="1137920" cy="1014730"/>
          </a:xfrm>
          <a:prstGeom prst="rect">
            <a:avLst/>
          </a:prstGeom>
        </p:spPr>
      </p:pic>
      <p:cxnSp>
        <p:nvCxnSpPr>
          <p:cNvPr id="6" name="直接连接符 5"/>
          <p:cNvCxnSpPr/>
          <p:nvPr userDrawn="1"/>
        </p:nvCxnSpPr>
        <p:spPr>
          <a:xfrm flipH="1" flipV="1">
            <a:off x="1143000" y="1312545"/>
            <a:ext cx="9878695" cy="825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CC1260-D977-4098-A196-E6C848562B6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BBF96-A01C-4F54-89D7-928AD38C6C02}" type="datetimeFigureOut">
              <a:rPr lang="zh-CN" altLang="en-US" smtClean="0"/>
              <a:t>2022/6/10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C1260-D977-4098-A196-E6C848562B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baike.baidu.com/item/%E6%8E%A5%E6%94%B6%E6%A8%A1%E5%9D%97/5708355" TargetMode="External"/><Relationship Id="rId2" Type="http://schemas.openxmlformats.org/officeDocument/2006/relationships/hyperlink" Target="https://baike.baidu.com/item/%E9%9D%9E%E6%8E%A5%E8%A7%A6%E6%B5%8B%E9%87%8F/3002333"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hyperlink" Target="https://baike.baidu.com/item/%E9%AB%98%E5%BA%A6%E8%AE%A1/197971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image" Target="../media/image8.png"/><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11.svg"/><Relationship Id="rId47" Type="http://schemas.openxmlformats.org/officeDocument/2006/relationships/image" Target="../media/image16.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slideLayout" Target="../slideLayouts/slideLayout1.xml"/><Relationship Id="rId40" Type="http://schemas.openxmlformats.org/officeDocument/2006/relationships/image" Target="../media/image9.svg"/><Relationship Id="rId45" Type="http://schemas.openxmlformats.org/officeDocument/2006/relationships/image" Target="../media/image1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13.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image" Target="../media/image12.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image" Target="../media/image7.png"/><Relationship Id="rId46" Type="http://schemas.openxmlformats.org/officeDocument/2006/relationships/image" Target="../media/image15.svg"/><Relationship Id="rId20" Type="http://schemas.openxmlformats.org/officeDocument/2006/relationships/tags" Target="../tags/tag20.xml"/><Relationship Id="rId41"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1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7.png"/><Relationship Id="rId5" Type="http://schemas.openxmlformats.org/officeDocument/2006/relationships/tags" Target="../tags/tag41.xml"/><Relationship Id="rId10" Type="http://schemas.openxmlformats.org/officeDocument/2006/relationships/slideLayout" Target="../slideLayouts/slideLayout1.xml"/><Relationship Id="rId4" Type="http://schemas.openxmlformats.org/officeDocument/2006/relationships/tags" Target="../tags/tag40.xml"/><Relationship Id="rId9"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16.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7.png"/><Relationship Id="rId5" Type="http://schemas.openxmlformats.org/officeDocument/2006/relationships/tags" Target="../tags/tag50.xml"/><Relationship Id="rId10" Type="http://schemas.openxmlformats.org/officeDocument/2006/relationships/slideLayout" Target="../slideLayouts/slideLayout1.xml"/><Relationship Id="rId4" Type="http://schemas.openxmlformats.org/officeDocument/2006/relationships/tags" Target="../tags/tag49.xml"/><Relationship Id="rId9"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5841" y="3265640"/>
            <a:ext cx="9820317" cy="1569660"/>
          </a:xfrm>
          <a:prstGeom prst="rect">
            <a:avLst/>
          </a:prstGeom>
          <a:noFill/>
        </p:spPr>
        <p:txBody>
          <a:bodyPr wrap="none" rtlCol="0">
            <a:spAutoFit/>
          </a:bodyPr>
          <a:lstStyle/>
          <a:p>
            <a:pPr algn="ctr"/>
            <a:r>
              <a:rPr lang="zh-CN" altLang="en-US" sz="7200" b="1" dirty="0">
                <a:latin typeface="微软雅黑" panose="020B0503020204020204" pitchFamily="34" charset="-122"/>
                <a:ea typeface="微软雅黑" panose="020B0503020204020204" pitchFamily="34" charset="-122"/>
              </a:rPr>
              <a:t>无人机编程</a:t>
            </a:r>
            <a:r>
              <a:rPr lang="en-US" altLang="zh-CN" sz="7200" b="1" dirty="0">
                <a:latin typeface="微软雅黑" panose="020B0503020204020204" pitchFamily="34" charset="-122"/>
                <a:ea typeface="微软雅黑" panose="020B0503020204020204" pitchFamily="34" charset="-122"/>
              </a:rPr>
              <a:t>-</a:t>
            </a:r>
            <a:r>
              <a:rPr lang="zh-CN" altLang="en-US" sz="7200" b="1" dirty="0">
                <a:latin typeface="微软雅黑" panose="020B0503020204020204" pitchFamily="34" charset="-122"/>
                <a:ea typeface="微软雅黑" panose="020B0503020204020204" pitchFamily="34" charset="-122"/>
              </a:rPr>
              <a:t>穿越交叉环</a:t>
            </a:r>
          </a:p>
          <a:p>
            <a:pPr algn="ctr"/>
            <a:endParaRPr lang="zh-CN" altLang="en-US" sz="2400" dirty="0">
              <a:latin typeface="微软雅黑" panose="020B0503020204020204" pitchFamily="34" charset="-122"/>
              <a:ea typeface="微软雅黑" panose="020B0503020204020204" pitchFamily="34" charset="-122"/>
            </a:endParaRPr>
          </a:p>
        </p:txBody>
      </p:sp>
      <p:cxnSp>
        <p:nvCxnSpPr>
          <p:cNvPr id="3" name="直接连接符 2">
            <a:extLst>
              <a:ext uri="{FF2B5EF4-FFF2-40B4-BE49-F238E27FC236}">
                <a16:creationId xmlns:a16="http://schemas.microsoft.com/office/drawing/2014/main" id="{AF5AC242-276C-46B3-8710-2580B4DCAB49}"/>
              </a:ext>
            </a:extLst>
          </p:cNvPr>
          <p:cNvCxnSpPr/>
          <p:nvPr/>
        </p:nvCxnSpPr>
        <p:spPr>
          <a:xfrm>
            <a:off x="1012051" y="4746830"/>
            <a:ext cx="9978501"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id="{F0923936-3F52-4106-9816-FF7D57A0A9C2}"/>
              </a:ext>
            </a:extLst>
          </p:cNvPr>
          <p:cNvPicPr>
            <a:picLocks noChangeAspect="1"/>
          </p:cNvPicPr>
          <p:nvPr/>
        </p:nvPicPr>
        <p:blipFill>
          <a:blip r:embed="rId2" cstate="email"/>
          <a:stretch>
            <a:fillRect/>
          </a:stretch>
        </p:blipFill>
        <p:spPr>
          <a:xfrm>
            <a:off x="4374129" y="629634"/>
            <a:ext cx="3215402" cy="2369598"/>
          </a:xfrm>
          <a:prstGeom prst="rect">
            <a:avLst/>
          </a:prstGeom>
        </p:spPr>
      </p:pic>
      <p:pic>
        <p:nvPicPr>
          <p:cNvPr id="21" name="图片 20">
            <a:extLst>
              <a:ext uri="{FF2B5EF4-FFF2-40B4-BE49-F238E27FC236}">
                <a16:creationId xmlns:a16="http://schemas.microsoft.com/office/drawing/2014/main" id="{1E4DD609-FCDD-432B-949A-5ACC47CED8D5}"/>
              </a:ext>
            </a:extLst>
          </p:cNvPr>
          <p:cNvPicPr>
            <a:picLocks noChangeAspect="1"/>
          </p:cNvPicPr>
          <p:nvPr/>
        </p:nvPicPr>
        <p:blipFill>
          <a:blip r:embed="rId3" cstate="email"/>
          <a:stretch>
            <a:fillRect/>
          </a:stretch>
        </p:blipFill>
        <p:spPr>
          <a:xfrm rot="19728146">
            <a:off x="-1745286" y="-3543476"/>
            <a:ext cx="5913325" cy="6792746"/>
          </a:xfrm>
          <a:prstGeom prst="rect">
            <a:avLst/>
          </a:prstGeom>
        </p:spPr>
      </p:pic>
      <p:pic>
        <p:nvPicPr>
          <p:cNvPr id="22" name="图片 21">
            <a:extLst>
              <a:ext uri="{FF2B5EF4-FFF2-40B4-BE49-F238E27FC236}">
                <a16:creationId xmlns:a16="http://schemas.microsoft.com/office/drawing/2014/main" id="{66A64046-1A16-47D3-A10E-5A3B864AF8A2}"/>
              </a:ext>
            </a:extLst>
          </p:cNvPr>
          <p:cNvPicPr>
            <a:picLocks noChangeAspect="1"/>
          </p:cNvPicPr>
          <p:nvPr/>
        </p:nvPicPr>
        <p:blipFill>
          <a:blip r:embed="rId4" cstate="email"/>
          <a:stretch>
            <a:fillRect/>
          </a:stretch>
        </p:blipFill>
        <p:spPr>
          <a:xfrm rot="2592473">
            <a:off x="8481847" y="-2533844"/>
            <a:ext cx="5560316" cy="5772447"/>
          </a:xfrm>
          <a:prstGeom prst="rect">
            <a:avLst/>
          </a:prstGeom>
        </p:spPr>
      </p:pic>
      <p:pic>
        <p:nvPicPr>
          <p:cNvPr id="23" name="图片 22" descr="图片5">
            <a:extLst>
              <a:ext uri="{FF2B5EF4-FFF2-40B4-BE49-F238E27FC236}">
                <a16:creationId xmlns:a16="http://schemas.microsoft.com/office/drawing/2014/main" id="{04D307FB-EB5B-4D8A-A18E-98CFD4267554}"/>
              </a:ext>
            </a:extLst>
          </p:cNvPr>
          <p:cNvPicPr>
            <a:picLocks noChangeAspect="1"/>
          </p:cNvPicPr>
          <p:nvPr/>
        </p:nvPicPr>
        <p:blipFill>
          <a:blip r:embed="rId5"/>
          <a:stretch>
            <a:fillRect/>
          </a:stretch>
        </p:blipFill>
        <p:spPr>
          <a:xfrm>
            <a:off x="10125202" y="4919356"/>
            <a:ext cx="1977390" cy="1977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方案一程序</a:t>
            </a:r>
          </a:p>
        </p:txBody>
      </p:sp>
      <p:sp>
        <p:nvSpPr>
          <p:cNvPr id="13" name="文本框 12">
            <a:extLst>
              <a:ext uri="{FF2B5EF4-FFF2-40B4-BE49-F238E27FC236}">
                <a16:creationId xmlns:a16="http://schemas.microsoft.com/office/drawing/2014/main" id="{371B0608-65B4-40CC-8C11-CAC618A8A5A5}"/>
              </a:ext>
            </a:extLst>
          </p:cNvPr>
          <p:cNvSpPr txBox="1"/>
          <p:nvPr/>
        </p:nvSpPr>
        <p:spPr>
          <a:xfrm>
            <a:off x="641412" y="1061085"/>
            <a:ext cx="6094520" cy="335989"/>
          </a:xfrm>
          <a:prstGeom prst="rect">
            <a:avLst/>
          </a:prstGeom>
          <a:noFill/>
        </p:spPr>
        <p:txBody>
          <a:bodyPr wrap="square">
            <a:spAutoFit/>
          </a:bodyPr>
          <a:lstStyle/>
          <a:p>
            <a:pPr indent="177800" algn="just">
              <a:lnSpc>
                <a:spcPts val="1900"/>
              </a:lnSpc>
              <a:spcBef>
                <a:spcPts val="600"/>
              </a:spcBef>
              <a:spcAft>
                <a:spcPts val="600"/>
              </a:spcAft>
            </a:pPr>
            <a:r>
              <a:rPr lang="zh-CN"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方案</a:t>
            </a:r>
            <a:r>
              <a:rPr lang="en-US"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1</a:t>
            </a:r>
            <a:r>
              <a:rPr lang="zh-CN"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程序主体设计如下图：</a:t>
            </a:r>
            <a:endParaRPr lang="zh-CN" altLang="zh-CN" sz="1200" kern="100" dirty="0">
              <a:effectLst/>
              <a:latin typeface="Times New Roman" panose="02020603050405020304" pitchFamily="18" charset="0"/>
              <a:ea typeface="宋体" panose="02010600030101010101" pitchFamily="2" charset="-122"/>
            </a:endParaRPr>
          </a:p>
        </p:txBody>
      </p:sp>
      <p:pic>
        <p:nvPicPr>
          <p:cNvPr id="10" name="图片 9">
            <a:extLst>
              <a:ext uri="{FF2B5EF4-FFF2-40B4-BE49-F238E27FC236}">
                <a16:creationId xmlns:a16="http://schemas.microsoft.com/office/drawing/2014/main" id="{A6D6EDDB-0C08-47C5-AF89-6373026A24A3}"/>
              </a:ext>
            </a:extLst>
          </p:cNvPr>
          <p:cNvPicPr>
            <a:picLocks noChangeAspect="1"/>
          </p:cNvPicPr>
          <p:nvPr/>
        </p:nvPicPr>
        <p:blipFill>
          <a:blip r:embed="rId3"/>
          <a:stretch>
            <a:fillRect/>
          </a:stretch>
        </p:blipFill>
        <p:spPr>
          <a:xfrm>
            <a:off x="816856" y="1605065"/>
            <a:ext cx="6173043" cy="4911143"/>
          </a:xfrm>
          <a:prstGeom prst="rect">
            <a:avLst/>
          </a:prstGeom>
        </p:spPr>
      </p:pic>
      <p:sp>
        <p:nvSpPr>
          <p:cNvPr id="15" name="文本框 14">
            <a:extLst>
              <a:ext uri="{FF2B5EF4-FFF2-40B4-BE49-F238E27FC236}">
                <a16:creationId xmlns:a16="http://schemas.microsoft.com/office/drawing/2014/main" id="{D9481A23-1A8C-42EC-B0C0-B51F219DD0A7}"/>
              </a:ext>
            </a:extLst>
          </p:cNvPr>
          <p:cNvSpPr txBox="1"/>
          <p:nvPr/>
        </p:nvSpPr>
        <p:spPr>
          <a:xfrm>
            <a:off x="7492753" y="2228671"/>
            <a:ext cx="4099264" cy="3046988"/>
          </a:xfrm>
          <a:prstGeom prst="rect">
            <a:avLst/>
          </a:prstGeom>
          <a:noFill/>
        </p:spPr>
        <p:txBody>
          <a:bodyPr wrap="square">
            <a:spAutoFit/>
          </a:bodyPr>
          <a:lstStyle/>
          <a:p>
            <a:r>
              <a:rPr lang="zh-CN" altLang="zh-CN" sz="2400" dirty="0">
                <a:effectLst/>
                <a:ea typeface="宋体" panose="02010600030101010101" pitchFamily="2" charset="-122"/>
                <a:cs typeface="Times New Roman" panose="02020603050405020304" pitchFamily="18" charset="0"/>
              </a:rPr>
              <a:t>说明：对于这个程序</a:t>
            </a:r>
            <a:r>
              <a:rPr lang="zh-CN" altLang="en-US" sz="2400" dirty="0">
                <a:effectLst/>
                <a:ea typeface="宋体" panose="02010600030101010101" pitchFamily="2" charset="-122"/>
                <a:cs typeface="Times New Roman" panose="02020603050405020304" pitchFamily="18" charset="0"/>
              </a:rPr>
              <a:t>的主要程序</a:t>
            </a:r>
            <a:r>
              <a:rPr lang="zh-CN" altLang="zh-CN" sz="2400" dirty="0">
                <a:effectLst/>
                <a:ea typeface="宋体" panose="02010600030101010101" pitchFamily="2" charset="-122"/>
                <a:cs typeface="Times New Roman" panose="02020603050405020304" pitchFamily="18" charset="0"/>
              </a:rPr>
              <a:t>共用</a:t>
            </a:r>
            <a:r>
              <a:rPr lang="en-US" altLang="zh-CN" sz="2400" dirty="0">
                <a:effectLst/>
                <a:ea typeface="宋体" panose="02010600030101010101" pitchFamily="2" charset="-122"/>
                <a:cs typeface="Times New Roman" panose="02020603050405020304" pitchFamily="18" charset="0"/>
              </a:rPr>
              <a:t>12</a:t>
            </a:r>
            <a:r>
              <a:rPr lang="zh-CN" altLang="zh-CN" sz="2400" dirty="0">
                <a:effectLst/>
                <a:ea typeface="宋体" panose="02010600030101010101" pitchFamily="2" charset="-122"/>
                <a:cs typeface="Times New Roman" panose="02020603050405020304" pitchFamily="18" charset="0"/>
              </a:rPr>
              <a:t>行条形码，</a:t>
            </a:r>
            <a:r>
              <a:rPr lang="en-US" altLang="zh-CN" sz="2400" dirty="0">
                <a:effectLst/>
                <a:ea typeface="宋体" panose="02010600030101010101" pitchFamily="2" charset="-122"/>
                <a:cs typeface="Times New Roman" panose="02020603050405020304" pitchFamily="18" charset="0"/>
              </a:rPr>
              <a:t>4</a:t>
            </a:r>
            <a:r>
              <a:rPr lang="zh-CN" altLang="zh-CN" sz="2400" dirty="0">
                <a:effectLst/>
                <a:ea typeface="宋体" panose="02010600030101010101" pitchFamily="2" charset="-122"/>
                <a:cs typeface="Times New Roman" panose="02020603050405020304" pitchFamily="18" charset="0"/>
              </a:rPr>
              <a:t>张定位标签；我们可以看到语句很多行，如果一下子写下来容易出问题。那么今天我们学习一下对于这种比较长的任务可以分割成几个部分，并且标注好相关的任务</a:t>
            </a:r>
            <a:endParaRPr lang="zh-CN" altLang="en-US" sz="2400" dirty="0"/>
          </a:p>
        </p:txBody>
      </p:sp>
      <p:pic>
        <p:nvPicPr>
          <p:cNvPr id="11" name="图片 10" descr="徽标, 公司名称&#10;&#10;描述已自动生成">
            <a:extLst>
              <a:ext uri="{FF2B5EF4-FFF2-40B4-BE49-F238E27FC236}">
                <a16:creationId xmlns:a16="http://schemas.microsoft.com/office/drawing/2014/main" id="{1F64B6C8-B624-ABE2-01E2-2581C1294D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0C29509C-0FC0-49F0-BD7A-DBB65719A470}"/>
              </a:ext>
            </a:extLst>
          </p:cNvPr>
          <p:cNvSpPr>
            <a:spLocks noGrp="1"/>
          </p:cNvSpPr>
          <p:nvPr>
            <p:ph type="title"/>
          </p:nvPr>
        </p:nvSpPr>
        <p:spPr>
          <a:xfrm>
            <a:off x="-93955" y="362825"/>
            <a:ext cx="3076852" cy="848056"/>
          </a:xfrm>
        </p:spPr>
        <p:txBody>
          <a:bodyPr/>
          <a:lstStyle/>
          <a:p>
            <a:pPr>
              <a:lnSpc>
                <a:spcPts val="1900"/>
              </a:lnSpc>
            </a:pPr>
            <a:r>
              <a:rPr lang="zh-CN" altLang="zh-CN" sz="1800" b="1" kern="100" dirty="0">
                <a:effectLst/>
                <a:latin typeface="Times New Roman" panose="02020603050405020304" pitchFamily="18" charset="0"/>
                <a:ea typeface="宋体" panose="02010600030101010101" pitchFamily="2" charset="-122"/>
              </a:rPr>
              <a:t>制作新模块步骤：</a:t>
            </a:r>
            <a:br>
              <a:rPr lang="zh-CN" altLang="zh-CN" sz="1800" kern="100" dirty="0">
                <a:effectLst/>
                <a:latin typeface="Times New Roman" panose="02020603050405020304" pitchFamily="18" charset="0"/>
                <a:ea typeface="宋体" panose="02010600030101010101" pitchFamily="2" charset="-122"/>
              </a:rPr>
            </a:br>
            <a:endParaRPr lang="zh-CN" altLang="en-US" dirty="0"/>
          </a:p>
        </p:txBody>
      </p:sp>
      <p:cxnSp>
        <p:nvCxnSpPr>
          <p:cNvPr id="5" name="直接连接符 4">
            <a:extLst>
              <a:ext uri="{FF2B5EF4-FFF2-40B4-BE49-F238E27FC236}">
                <a16:creationId xmlns:a16="http://schemas.microsoft.com/office/drawing/2014/main" id="{777B1507-A983-4717-8D2D-BBF03671BB2D}"/>
              </a:ext>
            </a:extLst>
          </p:cNvPr>
          <p:cNvCxnSpPr/>
          <p:nvPr/>
        </p:nvCxnSpPr>
        <p:spPr>
          <a:xfrm flipV="1">
            <a:off x="0" y="362825"/>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6" name="文本框 5">
            <a:extLst>
              <a:ext uri="{FF2B5EF4-FFF2-40B4-BE49-F238E27FC236}">
                <a16:creationId xmlns:a16="http://schemas.microsoft.com/office/drawing/2014/main" id="{F0F9855F-546F-4711-B77E-D89BEC375ACE}"/>
              </a:ext>
            </a:extLst>
          </p:cNvPr>
          <p:cNvSpPr txBox="1"/>
          <p:nvPr/>
        </p:nvSpPr>
        <p:spPr>
          <a:xfrm>
            <a:off x="0" y="21830"/>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二、编程</a:t>
            </a:r>
          </a:p>
        </p:txBody>
      </p:sp>
      <p:sp>
        <p:nvSpPr>
          <p:cNvPr id="7" name="文本框 6">
            <a:extLst>
              <a:ext uri="{FF2B5EF4-FFF2-40B4-BE49-F238E27FC236}">
                <a16:creationId xmlns:a16="http://schemas.microsoft.com/office/drawing/2014/main" id="{C6E9F58A-E838-42D2-B74E-0454E5A4A006}"/>
              </a:ext>
            </a:extLst>
          </p:cNvPr>
          <p:cNvSpPr txBox="1"/>
          <p:nvPr/>
        </p:nvSpPr>
        <p:spPr>
          <a:xfrm>
            <a:off x="2479040" y="0"/>
            <a:ext cx="238592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制作新模块</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方案一</a:t>
            </a:r>
          </a:p>
        </p:txBody>
      </p:sp>
      <p:pic>
        <p:nvPicPr>
          <p:cNvPr id="8" name="图片 7">
            <a:extLst>
              <a:ext uri="{FF2B5EF4-FFF2-40B4-BE49-F238E27FC236}">
                <a16:creationId xmlns:a16="http://schemas.microsoft.com/office/drawing/2014/main" id="{38DBCA50-476B-4031-8B60-B34915F5123F}"/>
              </a:ext>
            </a:extLst>
          </p:cNvPr>
          <p:cNvPicPr>
            <a:picLocks noChangeAspect="1"/>
          </p:cNvPicPr>
          <p:nvPr/>
        </p:nvPicPr>
        <p:blipFill>
          <a:blip r:embed="rId2"/>
          <a:stretch>
            <a:fillRect/>
          </a:stretch>
        </p:blipFill>
        <p:spPr>
          <a:xfrm>
            <a:off x="859472" y="1325047"/>
            <a:ext cx="4682720" cy="2352193"/>
          </a:xfrm>
          <a:prstGeom prst="rect">
            <a:avLst/>
          </a:prstGeom>
        </p:spPr>
      </p:pic>
      <p:pic>
        <p:nvPicPr>
          <p:cNvPr id="9" name="图片 8">
            <a:extLst>
              <a:ext uri="{FF2B5EF4-FFF2-40B4-BE49-F238E27FC236}">
                <a16:creationId xmlns:a16="http://schemas.microsoft.com/office/drawing/2014/main" id="{C8CB0248-930C-42F8-ADD4-7594B0C1BA1D}"/>
              </a:ext>
            </a:extLst>
          </p:cNvPr>
          <p:cNvPicPr>
            <a:picLocks noChangeAspect="1"/>
          </p:cNvPicPr>
          <p:nvPr/>
        </p:nvPicPr>
        <p:blipFill>
          <a:blip r:embed="rId3"/>
          <a:stretch>
            <a:fillRect/>
          </a:stretch>
        </p:blipFill>
        <p:spPr>
          <a:xfrm>
            <a:off x="5901006" y="1325047"/>
            <a:ext cx="5577864" cy="2352193"/>
          </a:xfrm>
          <a:prstGeom prst="rect">
            <a:avLst/>
          </a:prstGeom>
        </p:spPr>
      </p:pic>
      <p:pic>
        <p:nvPicPr>
          <p:cNvPr id="10" name="图片 9">
            <a:extLst>
              <a:ext uri="{FF2B5EF4-FFF2-40B4-BE49-F238E27FC236}">
                <a16:creationId xmlns:a16="http://schemas.microsoft.com/office/drawing/2014/main" id="{E1609C9A-F28D-472E-97FF-7DD0C541F324}"/>
              </a:ext>
            </a:extLst>
          </p:cNvPr>
          <p:cNvPicPr>
            <a:picLocks noChangeAspect="1"/>
          </p:cNvPicPr>
          <p:nvPr/>
        </p:nvPicPr>
        <p:blipFill>
          <a:blip r:embed="rId4"/>
          <a:stretch>
            <a:fillRect/>
          </a:stretch>
        </p:blipFill>
        <p:spPr>
          <a:xfrm>
            <a:off x="3027355" y="4313903"/>
            <a:ext cx="5029674" cy="2533471"/>
          </a:xfrm>
          <a:prstGeom prst="rect">
            <a:avLst/>
          </a:prstGeom>
        </p:spPr>
      </p:pic>
      <p:sp>
        <p:nvSpPr>
          <p:cNvPr id="11" name="标注: 下箭头 10">
            <a:extLst>
              <a:ext uri="{FF2B5EF4-FFF2-40B4-BE49-F238E27FC236}">
                <a16:creationId xmlns:a16="http://schemas.microsoft.com/office/drawing/2014/main" id="{D73A665B-087F-4D01-AC3D-A8CD0007B45A}"/>
              </a:ext>
            </a:extLst>
          </p:cNvPr>
          <p:cNvSpPr/>
          <p:nvPr/>
        </p:nvSpPr>
        <p:spPr>
          <a:xfrm>
            <a:off x="2327472" y="688384"/>
            <a:ext cx="2235003" cy="636663"/>
          </a:xfrm>
          <a:prstGeom prst="downArrow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t>第一步</a:t>
            </a:r>
          </a:p>
        </p:txBody>
      </p:sp>
      <p:sp>
        <p:nvSpPr>
          <p:cNvPr id="12" name="标注: 下箭头 11">
            <a:extLst>
              <a:ext uri="{FF2B5EF4-FFF2-40B4-BE49-F238E27FC236}">
                <a16:creationId xmlns:a16="http://schemas.microsoft.com/office/drawing/2014/main" id="{4093342C-543B-4E20-9CFB-564106B0CAD1}"/>
              </a:ext>
            </a:extLst>
          </p:cNvPr>
          <p:cNvSpPr/>
          <p:nvPr/>
        </p:nvSpPr>
        <p:spPr>
          <a:xfrm>
            <a:off x="7572436" y="646102"/>
            <a:ext cx="2235003" cy="636663"/>
          </a:xfrm>
          <a:prstGeom prst="downArrow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t>第二步</a:t>
            </a:r>
          </a:p>
        </p:txBody>
      </p:sp>
      <p:sp>
        <p:nvSpPr>
          <p:cNvPr id="13" name="标注: 下箭头 12">
            <a:extLst>
              <a:ext uri="{FF2B5EF4-FFF2-40B4-BE49-F238E27FC236}">
                <a16:creationId xmlns:a16="http://schemas.microsoft.com/office/drawing/2014/main" id="{B928A325-9078-4954-A3EA-2C7A63B3AF3A}"/>
              </a:ext>
            </a:extLst>
          </p:cNvPr>
          <p:cNvSpPr/>
          <p:nvPr/>
        </p:nvSpPr>
        <p:spPr>
          <a:xfrm>
            <a:off x="4424690" y="3677240"/>
            <a:ext cx="2235003" cy="636663"/>
          </a:xfrm>
          <a:prstGeom prst="downArrow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t>第三步</a:t>
            </a:r>
          </a:p>
        </p:txBody>
      </p:sp>
      <p:pic>
        <p:nvPicPr>
          <p:cNvPr id="14" name="图片 13" descr="徽标, 公司名称&#10;&#10;描述已自动生成">
            <a:extLst>
              <a:ext uri="{FF2B5EF4-FFF2-40B4-BE49-F238E27FC236}">
                <a16:creationId xmlns:a16="http://schemas.microsoft.com/office/drawing/2014/main" id="{9214FE51-3872-88CE-64E2-26AB14B057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extLst>
      <p:ext uri="{BB962C8B-B14F-4D97-AF65-F5344CB8AC3E}">
        <p14:creationId xmlns:p14="http://schemas.microsoft.com/office/powerpoint/2010/main" val="36305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734310" y="240425"/>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方案二程序</a:t>
            </a:r>
          </a:p>
        </p:txBody>
      </p:sp>
      <p:sp>
        <p:nvSpPr>
          <p:cNvPr id="11" name="文本框 10">
            <a:extLst>
              <a:ext uri="{FF2B5EF4-FFF2-40B4-BE49-F238E27FC236}">
                <a16:creationId xmlns:a16="http://schemas.microsoft.com/office/drawing/2014/main" id="{0D5831ED-B910-4B5F-9C47-FE323C46BADB}"/>
              </a:ext>
            </a:extLst>
          </p:cNvPr>
          <p:cNvSpPr txBox="1"/>
          <p:nvPr/>
        </p:nvSpPr>
        <p:spPr>
          <a:xfrm>
            <a:off x="497415" y="792671"/>
            <a:ext cx="6094520" cy="335989"/>
          </a:xfrm>
          <a:prstGeom prst="rect">
            <a:avLst/>
          </a:prstGeom>
          <a:noFill/>
        </p:spPr>
        <p:txBody>
          <a:bodyPr wrap="square">
            <a:spAutoFit/>
          </a:bodyPr>
          <a:lstStyle/>
          <a:p>
            <a:pPr indent="177800" algn="just">
              <a:lnSpc>
                <a:spcPts val="1900"/>
              </a:lnSpc>
              <a:spcBef>
                <a:spcPts val="600"/>
              </a:spcBef>
              <a:spcAft>
                <a:spcPts val="600"/>
              </a:spcAft>
            </a:pPr>
            <a:r>
              <a:rPr lang="zh-CN"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先搭建场地如图</a:t>
            </a:r>
            <a:r>
              <a:rPr lang="en-US"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2</a:t>
            </a:r>
            <a:r>
              <a:rPr lang="zh-CN"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a:t>
            </a:r>
            <a:endParaRPr lang="zh-CN" altLang="zh-CN" sz="1200" kern="100" dirty="0">
              <a:effectLst/>
              <a:latin typeface="Times New Roman" panose="02020603050405020304" pitchFamily="18" charset="0"/>
              <a:ea typeface="宋体" panose="02010600030101010101" pitchFamily="2" charset="-122"/>
            </a:endParaRPr>
          </a:p>
        </p:txBody>
      </p:sp>
      <p:pic>
        <p:nvPicPr>
          <p:cNvPr id="13" name="图片 12" descr="图片8">
            <a:extLst>
              <a:ext uri="{FF2B5EF4-FFF2-40B4-BE49-F238E27FC236}">
                <a16:creationId xmlns:a16="http://schemas.microsoft.com/office/drawing/2014/main" id="{D7B40D53-50E5-4652-A50F-E80518DA8621}"/>
              </a:ext>
            </a:extLst>
          </p:cNvPr>
          <p:cNvPicPr>
            <a:picLocks noChangeAspect="1"/>
          </p:cNvPicPr>
          <p:nvPr/>
        </p:nvPicPr>
        <p:blipFill>
          <a:blip r:embed="rId3"/>
          <a:stretch>
            <a:fillRect/>
          </a:stretch>
        </p:blipFill>
        <p:spPr>
          <a:xfrm>
            <a:off x="0" y="1355975"/>
            <a:ext cx="3862742" cy="5513534"/>
          </a:xfrm>
          <a:prstGeom prst="rect">
            <a:avLst/>
          </a:prstGeom>
        </p:spPr>
      </p:pic>
      <p:pic>
        <p:nvPicPr>
          <p:cNvPr id="10" name="图片 9">
            <a:extLst>
              <a:ext uri="{FF2B5EF4-FFF2-40B4-BE49-F238E27FC236}">
                <a16:creationId xmlns:a16="http://schemas.microsoft.com/office/drawing/2014/main" id="{AEA8EA25-8505-4591-BA47-561F7A3BF236}"/>
              </a:ext>
            </a:extLst>
          </p:cNvPr>
          <p:cNvPicPr>
            <a:picLocks noChangeAspect="1"/>
          </p:cNvPicPr>
          <p:nvPr/>
        </p:nvPicPr>
        <p:blipFill>
          <a:blip r:embed="rId4"/>
          <a:stretch>
            <a:fillRect/>
          </a:stretch>
        </p:blipFill>
        <p:spPr>
          <a:xfrm>
            <a:off x="4049624" y="1355975"/>
            <a:ext cx="6026645" cy="4774553"/>
          </a:xfrm>
          <a:prstGeom prst="rect">
            <a:avLst/>
          </a:prstGeom>
        </p:spPr>
      </p:pic>
      <p:pic>
        <p:nvPicPr>
          <p:cNvPr id="15" name="图片 14" descr="徽标, 公司名称&#10;&#10;描述已自动生成">
            <a:extLst>
              <a:ext uri="{FF2B5EF4-FFF2-40B4-BE49-F238E27FC236}">
                <a16:creationId xmlns:a16="http://schemas.microsoft.com/office/drawing/2014/main" id="{A49DD9B8-CB93-8231-C034-FA6DC60DD3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方案二程序</a:t>
            </a:r>
          </a:p>
        </p:txBody>
      </p:sp>
      <p:sp>
        <p:nvSpPr>
          <p:cNvPr id="13" name="文本框 12">
            <a:extLst>
              <a:ext uri="{FF2B5EF4-FFF2-40B4-BE49-F238E27FC236}">
                <a16:creationId xmlns:a16="http://schemas.microsoft.com/office/drawing/2014/main" id="{278B5E1D-055A-45C0-B627-1BC416BBCDA9}"/>
              </a:ext>
            </a:extLst>
          </p:cNvPr>
          <p:cNvSpPr txBox="1"/>
          <p:nvPr/>
        </p:nvSpPr>
        <p:spPr>
          <a:xfrm>
            <a:off x="497415" y="876419"/>
            <a:ext cx="6094520" cy="369332"/>
          </a:xfrm>
          <a:prstGeom prst="rect">
            <a:avLst/>
          </a:prstGeom>
          <a:noFill/>
        </p:spPr>
        <p:txBody>
          <a:bodyPr wrap="square">
            <a:spAutoFit/>
          </a:bodyPr>
          <a:lstStyle/>
          <a:p>
            <a:r>
              <a:rPr lang="zh-CN" altLang="zh-CN" sz="1800" dirty="0">
                <a:effectLst/>
                <a:ea typeface="宋体" panose="02010600030101010101" pitchFamily="2" charset="-122"/>
                <a:cs typeface="华文楷体" panose="02010600040101010101" pitchFamily="2" charset="-122"/>
              </a:rPr>
              <a:t>方案</a:t>
            </a:r>
            <a:r>
              <a:rPr lang="en-US" altLang="zh-CN" sz="1800" dirty="0">
                <a:effectLst/>
                <a:ea typeface="宋体" panose="02010600030101010101" pitchFamily="2" charset="-122"/>
                <a:cs typeface="华文楷体" panose="02010600040101010101" pitchFamily="2" charset="-122"/>
              </a:rPr>
              <a:t>2</a:t>
            </a:r>
            <a:r>
              <a:rPr lang="zh-CN" altLang="zh-CN" sz="1800" dirty="0">
                <a:effectLst/>
                <a:ea typeface="宋体" panose="02010600030101010101" pitchFamily="2" charset="-122"/>
                <a:cs typeface="华文楷体" panose="02010600040101010101" pitchFamily="2" charset="-122"/>
              </a:rPr>
              <a:t>程序主体设计如下图</a:t>
            </a:r>
            <a:endParaRPr lang="zh-CN" altLang="en-US" dirty="0"/>
          </a:p>
        </p:txBody>
      </p:sp>
      <p:pic>
        <p:nvPicPr>
          <p:cNvPr id="10" name="图片 9">
            <a:extLst>
              <a:ext uri="{FF2B5EF4-FFF2-40B4-BE49-F238E27FC236}">
                <a16:creationId xmlns:a16="http://schemas.microsoft.com/office/drawing/2014/main" id="{EAF01024-115C-45FB-B2CE-CE6B96E0E1D2}"/>
              </a:ext>
            </a:extLst>
          </p:cNvPr>
          <p:cNvPicPr>
            <a:picLocks noChangeAspect="1"/>
          </p:cNvPicPr>
          <p:nvPr/>
        </p:nvPicPr>
        <p:blipFill>
          <a:blip r:embed="rId3"/>
          <a:stretch>
            <a:fillRect/>
          </a:stretch>
        </p:blipFill>
        <p:spPr>
          <a:xfrm>
            <a:off x="1025965" y="1491615"/>
            <a:ext cx="5818188" cy="4936644"/>
          </a:xfrm>
          <a:prstGeom prst="rect">
            <a:avLst/>
          </a:prstGeom>
        </p:spPr>
      </p:pic>
      <p:sp>
        <p:nvSpPr>
          <p:cNvPr id="15" name="文本框 14">
            <a:extLst>
              <a:ext uri="{FF2B5EF4-FFF2-40B4-BE49-F238E27FC236}">
                <a16:creationId xmlns:a16="http://schemas.microsoft.com/office/drawing/2014/main" id="{FF240F50-B105-45C2-B5BC-56A49F406DCA}"/>
              </a:ext>
            </a:extLst>
          </p:cNvPr>
          <p:cNvSpPr txBox="1"/>
          <p:nvPr/>
        </p:nvSpPr>
        <p:spPr>
          <a:xfrm>
            <a:off x="7572653" y="1683713"/>
            <a:ext cx="3522361" cy="3046988"/>
          </a:xfrm>
          <a:prstGeom prst="rect">
            <a:avLst/>
          </a:prstGeom>
          <a:noFill/>
        </p:spPr>
        <p:txBody>
          <a:bodyPr wrap="square">
            <a:spAutoFit/>
          </a:bodyPr>
          <a:lstStyle/>
          <a:p>
            <a:r>
              <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rPr>
              <a:t>说明：</a:t>
            </a:r>
            <a:r>
              <a:rPr lang="zh-CN" altLang="zh-CN" sz="2400" dirty="0">
                <a:effectLst/>
                <a:ea typeface="宋体" panose="02010600030101010101" pitchFamily="2" charset="-122"/>
                <a:cs typeface="Times New Roman" panose="02020603050405020304" pitchFamily="18" charset="0"/>
              </a:rPr>
              <a:t>对于这个程序共用</a:t>
            </a:r>
            <a:r>
              <a:rPr lang="en-US" altLang="zh-CN" sz="2400" dirty="0">
                <a:effectLst/>
                <a:ea typeface="宋体" panose="02010600030101010101" pitchFamily="2" charset="-122"/>
                <a:cs typeface="Times New Roman" panose="02020603050405020304" pitchFamily="18" charset="0"/>
              </a:rPr>
              <a:t>12</a:t>
            </a:r>
            <a:r>
              <a:rPr lang="zh-CN" altLang="zh-CN" sz="2400" dirty="0">
                <a:effectLst/>
                <a:ea typeface="宋体" panose="02010600030101010101" pitchFamily="2" charset="-122"/>
                <a:cs typeface="Times New Roman" panose="02020603050405020304" pitchFamily="18" charset="0"/>
              </a:rPr>
              <a:t>行条形码，</a:t>
            </a:r>
            <a:r>
              <a:rPr lang="en-US" altLang="zh-CN" sz="2400" dirty="0">
                <a:effectLst/>
                <a:ea typeface="宋体" panose="02010600030101010101" pitchFamily="2" charset="-122"/>
                <a:cs typeface="Times New Roman" panose="02020603050405020304" pitchFamily="18" charset="0"/>
              </a:rPr>
              <a:t>3</a:t>
            </a:r>
            <a:r>
              <a:rPr lang="zh-CN" altLang="zh-CN" sz="2400" dirty="0">
                <a:effectLst/>
                <a:ea typeface="宋体" panose="02010600030101010101" pitchFamily="2" charset="-122"/>
                <a:cs typeface="Times New Roman" panose="02020603050405020304" pitchFamily="18" charset="0"/>
              </a:rPr>
              <a:t>张定位标签；在同样完成相同任务的情况下减少定位标签，这在以后的编程中会经常出现，所以同学们在编程前要整体思考任务流程。</a:t>
            </a:r>
            <a:r>
              <a:rPr lang="zh-CN" altLang="zh-CN" sz="2400" dirty="0">
                <a:effectLst/>
                <a:ea typeface="Times New Roman" panose="02020603050405020304" pitchFamily="18" charset="0"/>
              </a:rPr>
              <a:t> </a:t>
            </a:r>
            <a:endParaRPr lang="zh-CN" altLang="en-US" sz="2400" dirty="0"/>
          </a:p>
        </p:txBody>
      </p:sp>
      <p:pic>
        <p:nvPicPr>
          <p:cNvPr id="11" name="图片 10" descr="徽标, 公司名称&#10;&#10;描述已自动生成">
            <a:extLst>
              <a:ext uri="{FF2B5EF4-FFF2-40B4-BE49-F238E27FC236}">
                <a16:creationId xmlns:a16="http://schemas.microsoft.com/office/drawing/2014/main" id="{0AEA3D2F-13FC-4727-8A42-688B90BAB1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74A77D-0301-4689-81EE-D973B084F243}"/>
              </a:ext>
            </a:extLst>
          </p:cNvPr>
          <p:cNvSpPr>
            <a:spLocks noGrp="1"/>
          </p:cNvSpPr>
          <p:nvPr>
            <p:ph type="title"/>
          </p:nvPr>
        </p:nvSpPr>
        <p:spPr>
          <a:xfrm>
            <a:off x="670264" y="933297"/>
            <a:ext cx="10515600" cy="1325563"/>
          </a:xfrm>
        </p:spPr>
        <p:txBody>
          <a:bodyPr/>
          <a:lstStyle/>
          <a:p>
            <a:r>
              <a:rPr lang="zh-CN" altLang="zh-CN" sz="1800" kern="100" dirty="0">
                <a:effectLst/>
                <a:latin typeface="Times New Roman" panose="02020603050405020304" pitchFamily="18" charset="0"/>
                <a:ea typeface="宋体" panose="02010600030101010101" pitchFamily="2" charset="-122"/>
              </a:rPr>
              <a:t>你认为哪一种方案比较合理？还有没有其他更好的方案？同学们可以把自己的想法填写到下面图表内。</a:t>
            </a:r>
            <a:br>
              <a:rPr lang="zh-CN" altLang="zh-CN" sz="1800" kern="100" dirty="0">
                <a:effectLst/>
                <a:latin typeface="Times New Roman" panose="02020603050405020304" pitchFamily="18" charset="0"/>
                <a:ea typeface="宋体" panose="02010600030101010101" pitchFamily="2" charset="-122"/>
              </a:rPr>
            </a:br>
            <a:endParaRPr lang="zh-CN" altLang="en-US" dirty="0"/>
          </a:p>
        </p:txBody>
      </p:sp>
      <p:sp>
        <p:nvSpPr>
          <p:cNvPr id="4" name="矩形: 圆角 3">
            <a:extLst>
              <a:ext uri="{FF2B5EF4-FFF2-40B4-BE49-F238E27FC236}">
                <a16:creationId xmlns:a16="http://schemas.microsoft.com/office/drawing/2014/main" id="{2B5DD6DC-2DE1-4300-B377-53193716CCF8}"/>
              </a:ext>
            </a:extLst>
          </p:cNvPr>
          <p:cNvSpPr/>
          <p:nvPr/>
        </p:nvSpPr>
        <p:spPr>
          <a:xfrm>
            <a:off x="3705336" y="1848534"/>
            <a:ext cx="6893511" cy="4287914"/>
          </a:xfrm>
          <a:prstGeom prst="round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5" name="直接连接符 4">
            <a:extLst>
              <a:ext uri="{FF2B5EF4-FFF2-40B4-BE49-F238E27FC236}">
                <a16:creationId xmlns:a16="http://schemas.microsoft.com/office/drawing/2014/main" id="{DC59FA32-21A8-43A8-99AC-427F2AD9B9E2}"/>
              </a:ext>
            </a:extLst>
          </p:cNvPr>
          <p:cNvCxnSpPr>
            <a:cxnSpLocks/>
          </p:cNvCxnSpPr>
          <p:nvPr/>
        </p:nvCxnSpPr>
        <p:spPr>
          <a:xfrm flipV="1">
            <a:off x="255270" y="629682"/>
            <a:ext cx="6900132" cy="873"/>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6" name="文本框 5">
            <a:extLst>
              <a:ext uri="{FF2B5EF4-FFF2-40B4-BE49-F238E27FC236}">
                <a16:creationId xmlns:a16="http://schemas.microsoft.com/office/drawing/2014/main" id="{339E00E9-DEB7-4A7F-9933-7469B691A231}"/>
              </a:ext>
            </a:extLst>
          </p:cNvPr>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三、方案优选</a:t>
            </a:r>
          </a:p>
        </p:txBody>
      </p:sp>
      <p:sp>
        <p:nvSpPr>
          <p:cNvPr id="7" name="文本框 6">
            <a:extLst>
              <a:ext uri="{FF2B5EF4-FFF2-40B4-BE49-F238E27FC236}">
                <a16:creationId xmlns:a16="http://schemas.microsoft.com/office/drawing/2014/main" id="{00ED9474-6BC7-4310-A6C0-37B217E154D0}"/>
              </a:ext>
            </a:extLst>
          </p:cNvPr>
          <p:cNvSpPr txBox="1"/>
          <p:nvPr/>
        </p:nvSpPr>
        <p:spPr>
          <a:xfrm>
            <a:off x="2460625" y="260350"/>
            <a:ext cx="54848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对于自己认为好的方案评价和书写自己的方案</a:t>
            </a:r>
          </a:p>
        </p:txBody>
      </p:sp>
      <p:pic>
        <p:nvPicPr>
          <p:cNvPr id="9" name="图片 8" descr="图片5">
            <a:extLst>
              <a:ext uri="{FF2B5EF4-FFF2-40B4-BE49-F238E27FC236}">
                <a16:creationId xmlns:a16="http://schemas.microsoft.com/office/drawing/2014/main" id="{62EF57A2-2D23-4B28-8D58-DE93EC7A5E38}"/>
              </a:ext>
            </a:extLst>
          </p:cNvPr>
          <p:cNvPicPr>
            <a:picLocks noChangeAspect="1"/>
          </p:cNvPicPr>
          <p:nvPr/>
        </p:nvPicPr>
        <p:blipFill>
          <a:blip r:embed="rId2"/>
          <a:stretch>
            <a:fillRect/>
          </a:stretch>
        </p:blipFill>
        <p:spPr>
          <a:xfrm>
            <a:off x="10319385" y="4973955"/>
            <a:ext cx="1801495" cy="1801495"/>
          </a:xfrm>
          <a:prstGeom prst="rect">
            <a:avLst/>
          </a:prstGeom>
        </p:spPr>
      </p:pic>
      <p:pic>
        <p:nvPicPr>
          <p:cNvPr id="10" name="图片 9" descr="图片8">
            <a:extLst>
              <a:ext uri="{FF2B5EF4-FFF2-40B4-BE49-F238E27FC236}">
                <a16:creationId xmlns:a16="http://schemas.microsoft.com/office/drawing/2014/main" id="{A689D845-2CA9-4866-8DF1-9C4507507D1E}"/>
              </a:ext>
            </a:extLst>
          </p:cNvPr>
          <p:cNvPicPr>
            <a:picLocks noChangeAspect="1"/>
          </p:cNvPicPr>
          <p:nvPr/>
        </p:nvPicPr>
        <p:blipFill>
          <a:blip r:embed="rId3"/>
          <a:stretch>
            <a:fillRect/>
          </a:stretch>
        </p:blipFill>
        <p:spPr>
          <a:xfrm>
            <a:off x="5033" y="1706162"/>
            <a:ext cx="3402582" cy="4856719"/>
          </a:xfrm>
          <a:prstGeom prst="rect">
            <a:avLst/>
          </a:prstGeom>
        </p:spPr>
      </p:pic>
      <p:pic>
        <p:nvPicPr>
          <p:cNvPr id="11" name="图片 10" descr="徽标, 公司名称&#10;&#10;描述已自动生成">
            <a:extLst>
              <a:ext uri="{FF2B5EF4-FFF2-40B4-BE49-F238E27FC236}">
                <a16:creationId xmlns:a16="http://schemas.microsoft.com/office/drawing/2014/main" id="{EF48F549-DC9B-4B19-A52B-02D51103CE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extLst>
      <p:ext uri="{BB962C8B-B14F-4D97-AF65-F5344CB8AC3E}">
        <p14:creationId xmlns:p14="http://schemas.microsoft.com/office/powerpoint/2010/main" val="295848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A9B400-0003-4F23-A015-3F12D1EFC6DF}"/>
              </a:ext>
            </a:extLst>
          </p:cNvPr>
          <p:cNvSpPr>
            <a:spLocks noGrp="1"/>
          </p:cNvSpPr>
          <p:nvPr>
            <p:ph type="title"/>
          </p:nvPr>
        </p:nvSpPr>
        <p:spPr>
          <a:xfrm>
            <a:off x="838200" y="1648802"/>
            <a:ext cx="10515600" cy="1325563"/>
          </a:xfrm>
        </p:spPr>
        <p:txBody>
          <a:bodyPr>
            <a:normAutofit fontScale="90000"/>
          </a:bodyPr>
          <a:lstStyle/>
          <a:p>
            <a:pPr>
              <a:lnSpc>
                <a:spcPct val="100000"/>
              </a:lnSpc>
            </a:pPr>
            <a:br>
              <a:rPr lang="zh-CN" altLang="zh-CN" sz="1800" kern="100" dirty="0">
                <a:effectLst/>
                <a:latin typeface="Times New Roman" panose="02020603050405020304" pitchFamily="18" charset="0"/>
                <a:ea typeface="宋体" panose="02010600030101010101" pitchFamily="2" charset="-122"/>
              </a:rPr>
            </a:br>
            <a:r>
              <a:rPr lang="en-US" altLang="zh-CN" sz="22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1.</a:t>
            </a:r>
            <a:r>
              <a:rPr lang="zh-CN" altLang="zh-CN" sz="22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激光高度计的定义和原理</a:t>
            </a:r>
            <a:br>
              <a:rPr lang="zh-CN" altLang="zh-CN" sz="2200" kern="100" dirty="0">
                <a:effectLst/>
                <a:latin typeface="Times New Roman" panose="02020603050405020304" pitchFamily="18" charset="0"/>
                <a:ea typeface="宋体" panose="02010600030101010101" pitchFamily="2" charset="-122"/>
              </a:rPr>
            </a:br>
            <a:r>
              <a:rPr lang="en-US" altLang="zh-CN" sz="2200" kern="100" dirty="0">
                <a:effectLst/>
                <a:latin typeface="Times New Roman" panose="02020603050405020304" pitchFamily="18" charset="0"/>
                <a:ea typeface="宋体" panose="02010600030101010101" pitchFamily="2" charset="-122"/>
              </a:rPr>
              <a:t>        </a:t>
            </a:r>
            <a:r>
              <a:rPr lang="zh-CN" altLang="zh-CN" sz="2200" kern="100" dirty="0">
                <a:effectLst/>
                <a:latin typeface="Times New Roman" panose="02020603050405020304" pitchFamily="18" charset="0"/>
                <a:ea typeface="宋体" panose="02010600030101010101" pitchFamily="2" charset="-122"/>
              </a:rPr>
              <a:t>激光高度计是安装在飞机、卫星等测试平台上实现远距离</a:t>
            </a:r>
            <a:r>
              <a:rPr lang="en-US" altLang="zh-CN" sz="2200" kern="100" dirty="0" err="1">
                <a:latin typeface="Times New Roman" panose="02020603050405020304" pitchFamily="18" charset="0"/>
                <a:ea typeface="宋体" panose="02010600030101010101" pitchFamily="2" charset="-122"/>
                <a:hlinkClick r:id="rId2">
                  <a:extLst>
                    <a:ext uri="{A12FA001-AC4F-418D-AE19-62706E023703}">
                      <ahyp:hlinkClr xmlns:ahyp="http://schemas.microsoft.com/office/drawing/2018/hyperlinkcolor" val="tx"/>
                    </a:ext>
                  </a:extLst>
                </a:hlinkClick>
              </a:rPr>
              <a:t>非接触测量</a:t>
            </a:r>
            <a:r>
              <a:rPr lang="zh-CN" altLang="zh-CN" sz="2200" kern="100" dirty="0">
                <a:effectLst/>
                <a:latin typeface="Times New Roman" panose="02020603050405020304" pitchFamily="18" charset="0"/>
                <a:ea typeface="宋体" panose="02010600030101010101" pitchFamily="2" charset="-122"/>
              </a:rPr>
              <a:t>高程的仪器。它主要激光发射模块、激光</a:t>
            </a:r>
            <a:r>
              <a:rPr lang="en-US" altLang="zh-CN" sz="2200" u="none" strike="noStrike" kern="100" dirty="0" err="1">
                <a:solidFill>
                  <a:srgbClr val="0563C1"/>
                </a:solidFill>
                <a:effectLst/>
                <a:latin typeface="宋体" panose="02010600030101010101" pitchFamily="2" charset="-122"/>
                <a:ea typeface="宋体" panose="02010600030101010101" pitchFamily="2" charset="-122"/>
                <a:hlinkClick r:id="rId3"/>
              </a:rPr>
              <a:t>接收模块</a:t>
            </a:r>
            <a:r>
              <a:rPr lang="zh-CN" altLang="zh-CN" sz="2200" kern="100" dirty="0">
                <a:effectLst/>
                <a:latin typeface="Times New Roman" panose="02020603050405020304" pitchFamily="18" charset="0"/>
                <a:ea typeface="宋体" panose="02010600030101010101" pitchFamily="2" charset="-122"/>
              </a:rPr>
              <a:t>和数据处理模块三部分组成。</a:t>
            </a:r>
            <a:br>
              <a:rPr lang="zh-CN" altLang="zh-CN" sz="2200" kern="100" dirty="0">
                <a:effectLst/>
                <a:latin typeface="Times New Roman" panose="02020603050405020304" pitchFamily="18" charset="0"/>
                <a:ea typeface="宋体" panose="02010600030101010101" pitchFamily="2" charset="-122"/>
              </a:rPr>
            </a:br>
            <a:r>
              <a:rPr lang="en-US" altLang="zh-CN" sz="2200" kern="100" dirty="0">
                <a:effectLst/>
                <a:latin typeface="Times New Roman" panose="02020603050405020304" pitchFamily="18" charset="0"/>
                <a:ea typeface="宋体" panose="02010600030101010101" pitchFamily="2" charset="-122"/>
              </a:rPr>
              <a:t>       </a:t>
            </a:r>
            <a:r>
              <a:rPr lang="zh-CN" altLang="zh-CN" sz="2200" kern="100" dirty="0">
                <a:effectLst/>
                <a:latin typeface="Times New Roman" panose="02020603050405020304" pitchFamily="18" charset="0"/>
                <a:ea typeface="宋体" panose="02010600030101010101" pitchFamily="2" charset="-122"/>
              </a:rPr>
              <a:t>激光发射模块发射出的激光首先被打到地面、洋面上的冰块等探测目标上，然后被目标反射回飞机或卫星等测试平台上。激光接收模块接收到反射回来的光信号，并把它转换成为电信号。数据处理模块会精确地测量出从激光发射到激光高度计接收到激光的时间，而这段时间就是激光在大气中的传输时间，在这段时间内，激光行走的路程是</a:t>
            </a:r>
            <a:r>
              <a:rPr lang="en-US" altLang="zh-CN" sz="2200" u="none" strike="noStrike" kern="100" dirty="0" err="1">
                <a:solidFill>
                  <a:srgbClr val="0563C1"/>
                </a:solidFill>
                <a:effectLst/>
                <a:latin typeface="宋体" panose="02010600030101010101" pitchFamily="2" charset="-122"/>
                <a:ea typeface="宋体" panose="02010600030101010101" pitchFamily="2" charset="-122"/>
                <a:hlinkClick r:id="rId4"/>
              </a:rPr>
              <a:t>高度计</a:t>
            </a:r>
            <a:r>
              <a:rPr lang="zh-CN" altLang="zh-CN" sz="2200" kern="100" dirty="0">
                <a:effectLst/>
                <a:latin typeface="Times New Roman" panose="02020603050405020304" pitchFamily="18" charset="0"/>
                <a:ea typeface="宋体" panose="02010600030101010101" pitchFamily="2" charset="-122"/>
              </a:rPr>
              <a:t>与探测目标间距离的两倍。</a:t>
            </a:r>
            <a:br>
              <a:rPr lang="zh-CN" altLang="zh-CN" sz="1800" kern="100" dirty="0">
                <a:effectLst/>
                <a:latin typeface="Times New Roman" panose="02020603050405020304" pitchFamily="18" charset="0"/>
                <a:ea typeface="宋体" panose="02010600030101010101" pitchFamily="2" charset="-122"/>
              </a:rPr>
            </a:br>
            <a:endParaRPr lang="zh-CN" altLang="en-US" dirty="0"/>
          </a:p>
        </p:txBody>
      </p:sp>
      <p:pic>
        <p:nvPicPr>
          <p:cNvPr id="4" name="图片 3">
            <a:extLst>
              <a:ext uri="{FF2B5EF4-FFF2-40B4-BE49-F238E27FC236}">
                <a16:creationId xmlns:a16="http://schemas.microsoft.com/office/drawing/2014/main" id="{77295832-FE73-4090-B69F-3B45A5349421}"/>
              </a:ext>
            </a:extLst>
          </p:cNvPr>
          <p:cNvPicPr>
            <a:picLocks noChangeAspect="1"/>
          </p:cNvPicPr>
          <p:nvPr/>
        </p:nvPicPr>
        <p:blipFill>
          <a:blip r:embed="rId5"/>
          <a:stretch>
            <a:fillRect/>
          </a:stretch>
        </p:blipFill>
        <p:spPr>
          <a:xfrm>
            <a:off x="3234153" y="3429000"/>
            <a:ext cx="4081046" cy="3166486"/>
          </a:xfrm>
          <a:prstGeom prst="rect">
            <a:avLst/>
          </a:prstGeom>
        </p:spPr>
      </p:pic>
      <p:cxnSp>
        <p:nvCxnSpPr>
          <p:cNvPr id="5" name="直接连接符 4">
            <a:extLst>
              <a:ext uri="{FF2B5EF4-FFF2-40B4-BE49-F238E27FC236}">
                <a16:creationId xmlns:a16="http://schemas.microsoft.com/office/drawing/2014/main" id="{9AE152F7-8D7A-4DAB-B14F-6E072664DF70}"/>
              </a:ext>
            </a:extLst>
          </p:cNvPr>
          <p:cNvCxnSpPr>
            <a:cxnSpLocks/>
          </p:cNvCxnSpPr>
          <p:nvPr/>
        </p:nvCxnSpPr>
        <p:spPr>
          <a:xfrm flipV="1">
            <a:off x="255270" y="629682"/>
            <a:ext cx="3437499" cy="873"/>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6" name="文本框 5">
            <a:extLst>
              <a:ext uri="{FF2B5EF4-FFF2-40B4-BE49-F238E27FC236}">
                <a16:creationId xmlns:a16="http://schemas.microsoft.com/office/drawing/2014/main" id="{083B4FF7-5CE5-4201-85BC-F91673B5C5AC}"/>
              </a:ext>
            </a:extLst>
          </p:cNvPr>
          <p:cNvSpPr txBox="1"/>
          <p:nvPr/>
        </p:nvSpPr>
        <p:spPr>
          <a:xfrm>
            <a:off x="255270" y="262255"/>
            <a:ext cx="1872468" cy="369332"/>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三</a:t>
            </a:r>
            <a:r>
              <a:rPr lang="en-US" altLang="zh-CN" dirty="0"/>
              <a:t>-1</a:t>
            </a:r>
            <a:r>
              <a:rPr lang="zh-CN" altLang="en-US" dirty="0"/>
              <a:t>、硬件知识</a:t>
            </a:r>
          </a:p>
        </p:txBody>
      </p:sp>
      <p:sp>
        <p:nvSpPr>
          <p:cNvPr id="7" name="文本框 6">
            <a:extLst>
              <a:ext uri="{FF2B5EF4-FFF2-40B4-BE49-F238E27FC236}">
                <a16:creationId xmlns:a16="http://schemas.microsoft.com/office/drawing/2014/main" id="{7F0C2D1E-0F46-4A5F-A690-3A6A2C11FD03}"/>
              </a:ext>
            </a:extLst>
          </p:cNvPr>
          <p:cNvSpPr txBox="1"/>
          <p:nvPr/>
        </p:nvSpPr>
        <p:spPr>
          <a:xfrm>
            <a:off x="2460625" y="260350"/>
            <a:ext cx="14079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激光高度计</a:t>
            </a:r>
          </a:p>
        </p:txBody>
      </p:sp>
      <p:pic>
        <p:nvPicPr>
          <p:cNvPr id="8" name="图片 7" descr="徽标, 公司名称&#10;&#10;描述已自动生成">
            <a:extLst>
              <a:ext uri="{FF2B5EF4-FFF2-40B4-BE49-F238E27FC236}">
                <a16:creationId xmlns:a16="http://schemas.microsoft.com/office/drawing/2014/main" id="{AA62AA04-FE54-ADFF-D0A4-68D919B8A5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extLst>
      <p:ext uri="{BB962C8B-B14F-4D97-AF65-F5344CB8AC3E}">
        <p14:creationId xmlns:p14="http://schemas.microsoft.com/office/powerpoint/2010/main" val="166650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1DA9ACC-DD29-448E-8168-15D6A29E4A1F}"/>
              </a:ext>
            </a:extLst>
          </p:cNvPr>
          <p:cNvSpPr>
            <a:spLocks noChangeArrowheads="1"/>
          </p:cNvSpPr>
          <p:nvPr/>
        </p:nvSpPr>
        <p:spPr bwMode="auto">
          <a:xfrm>
            <a:off x="398273" y="859057"/>
            <a:ext cx="113954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5560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在我们这次的课程中的无人机也涉及到了激光定高模块，如设定起飞高度、调整高度等。</a:t>
            </a:r>
            <a:endParaRPr kumimoji="0" lang="zh-CN" altLang="zh-CN" sz="24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AB24FEAD-F3E6-46F4-9F3A-D4EDA159468C}"/>
              </a:ext>
            </a:extLst>
          </p:cNvPr>
          <p:cNvSpPr>
            <a:spLocks noChangeArrowheads="1"/>
          </p:cNvSpPr>
          <p:nvPr/>
        </p:nvSpPr>
        <p:spPr bwMode="auto">
          <a:xfrm>
            <a:off x="746376" y="4602377"/>
            <a:ext cx="101385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00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005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marR="0" lvl="0" indent="40005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3.</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激光高度计在现实生活中的应用：</a:t>
            </a:r>
            <a:endParaRPr kumimoji="0" lang="zh-CN" altLang="en-US" sz="2000" b="0" i="0" u="none" strike="noStrike" cap="none" normalizeH="0" baseline="0" dirty="0">
              <a:ln>
                <a:noFill/>
              </a:ln>
              <a:solidFill>
                <a:schemeClr val="tx1"/>
              </a:solidFill>
              <a:effectLst/>
              <a:cs typeface="宋体" panose="02010600030101010101" pitchFamily="2" charset="-122"/>
            </a:endParaRPr>
          </a:p>
          <a:p>
            <a:pPr marL="0" marR="0" lvl="0" indent="400050" algn="l" defTabSz="914400" rtl="0" eaLnBrk="0" fontAlgn="base" latinLnBrk="0" hangingPunct="0">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我国的嫦娥</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1</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号月球卫星有一项很重要的工作</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那就是绘制一张完整且精确的月球三维地形图</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即测量卫星到星下点月球表面的距离</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结合光学成像数据</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生成月球表面三维影像</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担任这项工作的是卫星上的</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激光眼</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激光高度计</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kumimoji="0" lang="en-US" altLang="zh-CN" sz="2000" b="0" i="0" u="none" strike="noStrike" cap="none" normalizeH="0" baseline="0" dirty="0">
              <a:ln>
                <a:noFill/>
              </a:ln>
              <a:solidFill>
                <a:schemeClr val="tx1"/>
              </a:solidFill>
              <a:effectLst/>
              <a:cs typeface="宋体" panose="02010600030101010101" pitchFamily="2" charset="-122"/>
            </a:endParaRPr>
          </a:p>
          <a:p>
            <a:pPr marL="0" marR="0" lvl="0" indent="400050" algn="l" defTabSz="914400" rtl="0" eaLnBrk="0" fontAlgn="base" latinLnBrk="0" hangingPunct="0">
              <a:lnSpc>
                <a:spcPct val="100000"/>
              </a:lnSpc>
              <a:spcBef>
                <a:spcPct val="0"/>
              </a:spcBef>
              <a:spcAft>
                <a:spcPct val="0"/>
              </a:spcAft>
              <a:buClrTx/>
              <a:buSzTx/>
              <a:buFontTx/>
              <a:buNone/>
              <a:tabLst/>
            </a:pPr>
            <a:r>
              <a:rPr kumimoji="0" lang="zh-CN" altLang="en-US" sz="2000" b="0" i="1" u="none" strike="noStrike" cap="none" normalizeH="0" baseline="0" dirty="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备注：以上这些知识可以，同学们感兴趣可以多了解一些关于激光定高的技术。</a:t>
            </a:r>
            <a:endParaRPr kumimoji="0" lang="zh-CN" altLang="en-US" sz="2000" b="0" i="0" u="none" strike="noStrike" cap="none" normalizeH="0" baseline="0" dirty="0">
              <a:ln>
                <a:noFill/>
              </a:ln>
              <a:solidFill>
                <a:schemeClr val="tx1"/>
              </a:solidFill>
              <a:effectLst/>
              <a:latin typeface="Arial" panose="020B0604020202020204" pitchFamily="34" charset="0"/>
            </a:endParaRPr>
          </a:p>
        </p:txBody>
      </p:sp>
      <p:graphicFrame>
        <p:nvGraphicFramePr>
          <p:cNvPr id="9" name="表格 9">
            <a:extLst>
              <a:ext uri="{FF2B5EF4-FFF2-40B4-BE49-F238E27FC236}">
                <a16:creationId xmlns:a16="http://schemas.microsoft.com/office/drawing/2014/main" id="{8F12C3F3-23C3-4B5D-899B-10F9C8719A69}"/>
              </a:ext>
            </a:extLst>
          </p:cNvPr>
          <p:cNvGraphicFramePr>
            <a:graphicFrameLocks noGrp="1"/>
          </p:cNvGraphicFramePr>
          <p:nvPr>
            <p:extLst>
              <p:ext uri="{D42A27DB-BD31-4B8C-83A1-F6EECF244321}">
                <p14:modId xmlns:p14="http://schemas.microsoft.com/office/powerpoint/2010/main" val="4143145968"/>
              </p:ext>
            </p:extLst>
          </p:nvPr>
        </p:nvGraphicFramePr>
        <p:xfrm>
          <a:off x="1522046" y="1857982"/>
          <a:ext cx="8128000" cy="2733166"/>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2741810922"/>
                    </a:ext>
                  </a:extLst>
                </a:gridCol>
                <a:gridCol w="4064000">
                  <a:extLst>
                    <a:ext uri="{9D8B030D-6E8A-4147-A177-3AD203B41FA5}">
                      <a16:colId xmlns:a16="http://schemas.microsoft.com/office/drawing/2014/main" val="897727042"/>
                    </a:ext>
                  </a:extLst>
                </a:gridCol>
              </a:tblGrid>
              <a:tr h="2362326">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206150870"/>
                  </a:ext>
                </a:extLst>
              </a:tr>
              <a:tr h="370840">
                <a:tc>
                  <a:txBody>
                    <a:bodyPr/>
                    <a:lstStyle/>
                    <a:p>
                      <a:pPr algn="ctr"/>
                      <a:r>
                        <a:rPr lang="zh-CN" altLang="zh-CN" sz="1800" kern="1200" dirty="0">
                          <a:solidFill>
                            <a:schemeClr val="dk1"/>
                          </a:solidFill>
                          <a:effectLst/>
                          <a:latin typeface="+mn-lt"/>
                          <a:ea typeface="+mn-ea"/>
                          <a:cs typeface="+mn-cs"/>
                        </a:rPr>
                        <a:t>小翼无人机激光模块</a:t>
                      </a:r>
                      <a:endParaRPr lang="zh-CN" altLang="en-US" dirty="0"/>
                    </a:p>
                  </a:txBody>
                  <a:tcPr/>
                </a:tc>
                <a:tc>
                  <a:txBody>
                    <a:bodyPr/>
                    <a:lstStyle/>
                    <a:p>
                      <a:pPr algn="ctr"/>
                      <a:r>
                        <a:rPr lang="zh-CN" altLang="zh-CN" sz="1800" kern="1200" dirty="0">
                          <a:solidFill>
                            <a:schemeClr val="dk1"/>
                          </a:solidFill>
                          <a:effectLst/>
                          <a:latin typeface="+mn-lt"/>
                          <a:ea typeface="+mn-ea"/>
                          <a:cs typeface="+mn-cs"/>
                        </a:rPr>
                        <a:t>编程软件内涉及到的编程语句</a:t>
                      </a:r>
                      <a:endParaRPr lang="zh-CN" altLang="en-US" dirty="0"/>
                    </a:p>
                  </a:txBody>
                  <a:tcPr/>
                </a:tc>
                <a:extLst>
                  <a:ext uri="{0D108BD9-81ED-4DB2-BD59-A6C34878D82A}">
                    <a16:rowId xmlns:a16="http://schemas.microsoft.com/office/drawing/2014/main" val="3193473144"/>
                  </a:ext>
                </a:extLst>
              </a:tr>
            </a:tbl>
          </a:graphicData>
        </a:graphic>
      </p:graphicFrame>
      <p:pic>
        <p:nvPicPr>
          <p:cNvPr id="1026" name="Picture 12">
            <a:extLst>
              <a:ext uri="{FF2B5EF4-FFF2-40B4-BE49-F238E27FC236}">
                <a16:creationId xmlns:a16="http://schemas.microsoft.com/office/drawing/2014/main" id="{03BCE9DD-C90F-43A3-8931-A22D4DE32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00" y="1964878"/>
            <a:ext cx="3245996" cy="2173924"/>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2">
            <a:extLst>
              <a:ext uri="{FF2B5EF4-FFF2-40B4-BE49-F238E27FC236}">
                <a16:creationId xmlns:a16="http://schemas.microsoft.com/office/drawing/2014/main" id="{8393D7D1-D7EE-4D5C-B68B-3D4F84AD4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530" y="1993629"/>
            <a:ext cx="3506795" cy="211237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接连接符 11">
            <a:extLst>
              <a:ext uri="{FF2B5EF4-FFF2-40B4-BE49-F238E27FC236}">
                <a16:creationId xmlns:a16="http://schemas.microsoft.com/office/drawing/2014/main" id="{04C5B543-CDF8-47B6-9812-87BA52AF1BC9}"/>
              </a:ext>
            </a:extLst>
          </p:cNvPr>
          <p:cNvCxnSpPr>
            <a:cxnSpLocks/>
          </p:cNvCxnSpPr>
          <p:nvPr/>
        </p:nvCxnSpPr>
        <p:spPr>
          <a:xfrm flipV="1">
            <a:off x="255270" y="629682"/>
            <a:ext cx="4595326" cy="873"/>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3" name="文本框 12">
            <a:extLst>
              <a:ext uri="{FF2B5EF4-FFF2-40B4-BE49-F238E27FC236}">
                <a16:creationId xmlns:a16="http://schemas.microsoft.com/office/drawing/2014/main" id="{177D639F-457C-438F-9F87-51841AB06063}"/>
              </a:ext>
            </a:extLst>
          </p:cNvPr>
          <p:cNvSpPr txBox="1"/>
          <p:nvPr/>
        </p:nvSpPr>
        <p:spPr>
          <a:xfrm>
            <a:off x="255270" y="262255"/>
            <a:ext cx="1881261" cy="369332"/>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三</a:t>
            </a:r>
            <a:r>
              <a:rPr lang="en-US" altLang="zh-CN" dirty="0"/>
              <a:t>-2</a:t>
            </a:r>
            <a:r>
              <a:rPr lang="zh-CN" altLang="en-US" dirty="0"/>
              <a:t>、硬件知识</a:t>
            </a:r>
          </a:p>
        </p:txBody>
      </p:sp>
      <p:sp>
        <p:nvSpPr>
          <p:cNvPr id="14" name="文本框 13">
            <a:extLst>
              <a:ext uri="{FF2B5EF4-FFF2-40B4-BE49-F238E27FC236}">
                <a16:creationId xmlns:a16="http://schemas.microsoft.com/office/drawing/2014/main" id="{53C15E96-FAF7-442F-9E97-47E28DF17895}"/>
              </a:ext>
            </a:extLst>
          </p:cNvPr>
          <p:cNvSpPr txBox="1"/>
          <p:nvPr/>
        </p:nvSpPr>
        <p:spPr>
          <a:xfrm>
            <a:off x="2460625" y="260350"/>
            <a:ext cx="230480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小翼无人机激光定高</a:t>
            </a:r>
          </a:p>
        </p:txBody>
      </p:sp>
      <p:pic>
        <p:nvPicPr>
          <p:cNvPr id="10" name="图片 9" descr="徽标, 公司名称&#10;&#10;描述已自动生成">
            <a:extLst>
              <a:ext uri="{FF2B5EF4-FFF2-40B4-BE49-F238E27FC236}">
                <a16:creationId xmlns:a16="http://schemas.microsoft.com/office/drawing/2014/main" id="{6C87B1E7-20E0-36CA-F671-D041FF12B6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extLst>
      <p:ext uri="{BB962C8B-B14F-4D97-AF65-F5344CB8AC3E}">
        <p14:creationId xmlns:p14="http://schemas.microsoft.com/office/powerpoint/2010/main" val="134954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D75B575B-5BE9-4B6E-AB39-57BD1592F98B}"/>
              </a:ext>
            </a:extLst>
          </p:cNvPr>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5" name="文本框 4">
            <a:extLst>
              <a:ext uri="{FF2B5EF4-FFF2-40B4-BE49-F238E27FC236}">
                <a16:creationId xmlns:a16="http://schemas.microsoft.com/office/drawing/2014/main" id="{AF1A0B41-F160-4D04-A692-9C6975E957C4}"/>
              </a:ext>
            </a:extLst>
          </p:cNvPr>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四、创新拓展</a:t>
            </a:r>
          </a:p>
        </p:txBody>
      </p:sp>
      <p:sp>
        <p:nvSpPr>
          <p:cNvPr id="6" name="文本框 5">
            <a:extLst>
              <a:ext uri="{FF2B5EF4-FFF2-40B4-BE49-F238E27FC236}">
                <a16:creationId xmlns:a16="http://schemas.microsoft.com/office/drawing/2014/main" id="{7699342F-8A9C-4241-88A8-095325A6D7BB}"/>
              </a:ext>
            </a:extLst>
          </p:cNvPr>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联系实际解决问题</a:t>
            </a:r>
          </a:p>
        </p:txBody>
      </p:sp>
      <p:pic>
        <p:nvPicPr>
          <p:cNvPr id="9" name="图片 8" descr="图片5">
            <a:extLst>
              <a:ext uri="{FF2B5EF4-FFF2-40B4-BE49-F238E27FC236}">
                <a16:creationId xmlns:a16="http://schemas.microsoft.com/office/drawing/2014/main" id="{6BAC030C-FC90-4DA9-A590-147B9A616346}"/>
              </a:ext>
            </a:extLst>
          </p:cNvPr>
          <p:cNvPicPr>
            <a:picLocks noChangeAspect="1"/>
          </p:cNvPicPr>
          <p:nvPr/>
        </p:nvPicPr>
        <p:blipFill>
          <a:blip r:embed="rId2"/>
          <a:stretch>
            <a:fillRect/>
          </a:stretch>
        </p:blipFill>
        <p:spPr>
          <a:xfrm>
            <a:off x="10319385" y="4973955"/>
            <a:ext cx="1801495" cy="1801495"/>
          </a:xfrm>
          <a:prstGeom prst="rect">
            <a:avLst/>
          </a:prstGeom>
        </p:spPr>
      </p:pic>
      <p:pic>
        <p:nvPicPr>
          <p:cNvPr id="10" name="图片 9" descr="图片8">
            <a:extLst>
              <a:ext uri="{FF2B5EF4-FFF2-40B4-BE49-F238E27FC236}">
                <a16:creationId xmlns:a16="http://schemas.microsoft.com/office/drawing/2014/main" id="{C30DC11E-B170-45CA-BE97-DC30912C71EE}"/>
              </a:ext>
            </a:extLst>
          </p:cNvPr>
          <p:cNvPicPr>
            <a:picLocks noChangeAspect="1"/>
          </p:cNvPicPr>
          <p:nvPr/>
        </p:nvPicPr>
        <p:blipFill>
          <a:blip r:embed="rId3"/>
          <a:stretch>
            <a:fillRect/>
          </a:stretch>
        </p:blipFill>
        <p:spPr>
          <a:xfrm>
            <a:off x="0" y="1388633"/>
            <a:ext cx="3773965" cy="5386817"/>
          </a:xfrm>
          <a:prstGeom prst="rect">
            <a:avLst/>
          </a:prstGeom>
        </p:spPr>
      </p:pic>
      <p:sp>
        <p:nvSpPr>
          <p:cNvPr id="12" name="文本框 11">
            <a:extLst>
              <a:ext uri="{FF2B5EF4-FFF2-40B4-BE49-F238E27FC236}">
                <a16:creationId xmlns:a16="http://schemas.microsoft.com/office/drawing/2014/main" id="{164E3D2E-BAFE-4FDF-9B7A-7157B143587A}"/>
              </a:ext>
            </a:extLst>
          </p:cNvPr>
          <p:cNvSpPr txBox="1"/>
          <p:nvPr/>
        </p:nvSpPr>
        <p:spPr>
          <a:xfrm>
            <a:off x="3773965" y="2384715"/>
            <a:ext cx="6545420" cy="2677656"/>
          </a:xfrm>
          <a:prstGeom prst="rect">
            <a:avLst/>
          </a:prstGeom>
          <a:noFill/>
        </p:spPr>
        <p:txBody>
          <a:bodyPr wrap="square">
            <a:spAutoFit/>
          </a:bodyPr>
          <a:lstStyle/>
          <a:p>
            <a:pPr algn="just"/>
            <a:r>
              <a:rPr lang="zh-CN" altLang="zh-CN" sz="2800" b="1" kern="100" dirty="0">
                <a:effectLst/>
                <a:latin typeface="Times New Roman" panose="02020603050405020304" pitchFamily="18" charset="0"/>
                <a:ea typeface="宋体" panose="02010600030101010101" pitchFamily="2" charset="-122"/>
              </a:rPr>
              <a:t>在我们的生活中想一想有哪些无人机飞行场景类似于我们学习的穿越交叉环。</a:t>
            </a:r>
            <a:endParaRPr lang="zh-CN" altLang="zh-CN" sz="2800" kern="100" dirty="0">
              <a:effectLst/>
              <a:latin typeface="Times New Roman" panose="02020603050405020304" pitchFamily="18" charset="0"/>
              <a:ea typeface="宋体" panose="02010600030101010101" pitchFamily="2" charset="-122"/>
            </a:endParaRPr>
          </a:p>
          <a:p>
            <a:pPr algn="just"/>
            <a:r>
              <a:rPr lang="zh-CN" altLang="zh-CN" sz="2800" b="1" kern="100" dirty="0">
                <a:effectLst/>
                <a:latin typeface="Times New Roman" panose="02020603050405020304" pitchFamily="18" charset="0"/>
                <a:ea typeface="宋体" panose="02010600030101010101" pitchFamily="2" charset="-122"/>
              </a:rPr>
              <a:t>比如：我们可以利用无人机拍摄电影片段。</a:t>
            </a:r>
            <a:endParaRPr lang="zh-CN" altLang="zh-CN" sz="2800" kern="100" dirty="0">
              <a:effectLst/>
              <a:latin typeface="Times New Roman" panose="02020603050405020304" pitchFamily="18" charset="0"/>
              <a:ea typeface="宋体" panose="02010600030101010101" pitchFamily="2" charset="-122"/>
            </a:endParaRPr>
          </a:p>
          <a:p>
            <a:pPr algn="just"/>
            <a:r>
              <a:rPr lang="zh-CN" altLang="zh-CN" sz="2800" b="1" kern="100" dirty="0">
                <a:effectLst/>
                <a:latin typeface="Times New Roman" panose="02020603050405020304" pitchFamily="18" charset="0"/>
                <a:ea typeface="宋体" panose="02010600030101010101" pitchFamily="2" charset="-122"/>
              </a:rPr>
              <a:t>方案：我们可以模拟拍摄一个教学楼。上下、左右、前后交叉拍摄。</a:t>
            </a:r>
            <a:endParaRPr lang="zh-CN" altLang="zh-CN" sz="2800" kern="100" dirty="0">
              <a:effectLst/>
              <a:latin typeface="Times New Roman" panose="02020603050405020304" pitchFamily="18" charset="0"/>
              <a:ea typeface="宋体" panose="02010600030101010101" pitchFamily="2" charset="-122"/>
            </a:endParaRPr>
          </a:p>
        </p:txBody>
      </p:sp>
      <p:sp>
        <p:nvSpPr>
          <p:cNvPr id="13" name="文本框 12">
            <a:extLst>
              <a:ext uri="{FF2B5EF4-FFF2-40B4-BE49-F238E27FC236}">
                <a16:creationId xmlns:a16="http://schemas.microsoft.com/office/drawing/2014/main" id="{B8B85E2A-DC3B-43DD-8476-60BD6B93A26C}"/>
              </a:ext>
            </a:extLst>
          </p:cNvPr>
          <p:cNvSpPr txBox="1"/>
          <p:nvPr/>
        </p:nvSpPr>
        <p:spPr>
          <a:xfrm>
            <a:off x="3695330" y="1571139"/>
            <a:ext cx="6094520" cy="523220"/>
          </a:xfrm>
          <a:prstGeom prst="rect">
            <a:avLst/>
          </a:prstGeom>
          <a:noFill/>
        </p:spPr>
        <p:txBody>
          <a:bodyPr wrap="square">
            <a:spAutoFit/>
          </a:bodyPr>
          <a:lstStyle/>
          <a:p>
            <a:pPr algn="just"/>
            <a:r>
              <a:rPr lang="zh-CN" altLang="zh-CN" sz="2800" b="1" kern="100" dirty="0">
                <a:effectLst/>
                <a:latin typeface="Times New Roman" panose="02020603050405020304" pitchFamily="18" charset="0"/>
                <a:ea typeface="宋体" panose="02010600030101010101" pitchFamily="2" charset="-122"/>
              </a:rPr>
              <a:t>课程拓展：</a:t>
            </a:r>
            <a:endParaRPr lang="zh-CN" altLang="zh-CN" sz="2800" kern="100" dirty="0">
              <a:effectLst/>
              <a:latin typeface="Times New Roman" panose="02020603050405020304" pitchFamily="18" charset="0"/>
              <a:ea typeface="宋体" panose="02010600030101010101" pitchFamily="2" charset="-122"/>
            </a:endParaRPr>
          </a:p>
        </p:txBody>
      </p:sp>
      <p:pic>
        <p:nvPicPr>
          <p:cNvPr id="11" name="图片 10" descr="徽标, 公司名称&#10;&#10;描述已自动生成">
            <a:extLst>
              <a:ext uri="{FF2B5EF4-FFF2-40B4-BE49-F238E27FC236}">
                <a16:creationId xmlns:a16="http://schemas.microsoft.com/office/drawing/2014/main" id="{98766A7D-4756-F577-276E-BD9D95D20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extLst>
      <p:ext uri="{BB962C8B-B14F-4D97-AF65-F5344CB8AC3E}">
        <p14:creationId xmlns:p14="http://schemas.microsoft.com/office/powerpoint/2010/main" val="2725189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descr="图片5">
            <a:extLst>
              <a:ext uri="{FF2B5EF4-FFF2-40B4-BE49-F238E27FC236}">
                <a16:creationId xmlns:a16="http://schemas.microsoft.com/office/drawing/2014/main" id="{CE81259E-FB6A-4F64-8D6C-65CC76F56A8D}"/>
              </a:ext>
            </a:extLst>
          </p:cNvPr>
          <p:cNvPicPr>
            <a:picLocks noChangeAspect="1"/>
          </p:cNvPicPr>
          <p:nvPr/>
        </p:nvPicPr>
        <p:blipFill rotWithShape="1">
          <a:blip r:embed="rId2"/>
          <a:srcRect t="17285" r="-1" b="17623"/>
          <a:stretch/>
        </p:blipFill>
        <p:spPr>
          <a:xfrm>
            <a:off x="-1" y="190"/>
            <a:ext cx="8128855" cy="5291194"/>
          </a:xfrm>
          <a:prstGeom prst="rect">
            <a:avLst/>
          </a:prstGeom>
        </p:spPr>
      </p:pic>
      <p:sp>
        <p:nvSpPr>
          <p:cNvPr id="15" name="Rectangle 14">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p:cNvSpPr txBox="1"/>
          <p:nvPr/>
        </p:nvSpPr>
        <p:spPr>
          <a:xfrm>
            <a:off x="699715" y="5635366"/>
            <a:ext cx="7091299"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zh-CN" altLang="en-US" sz="5400" b="1" kern="1200" dirty="0">
                <a:solidFill>
                  <a:srgbClr val="FFFFFF"/>
                </a:solidFill>
                <a:latin typeface="+mj-lt"/>
                <a:ea typeface="+mj-ea"/>
                <a:cs typeface="+mj-cs"/>
              </a:rPr>
              <a:t>谢 谢</a:t>
            </a:r>
          </a:p>
        </p:txBody>
      </p:sp>
      <p:sp>
        <p:nvSpPr>
          <p:cNvPr id="19" name="Rectangle 1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6" descr="图片8">
            <a:extLst>
              <a:ext uri="{FF2B5EF4-FFF2-40B4-BE49-F238E27FC236}">
                <a16:creationId xmlns:a16="http://schemas.microsoft.com/office/drawing/2014/main" id="{A5B49400-F7C1-4B62-8CCD-D7617D791BE5}"/>
              </a:ext>
            </a:extLst>
          </p:cNvPr>
          <p:cNvPicPr>
            <a:picLocks noChangeAspect="1"/>
          </p:cNvPicPr>
          <p:nvPr/>
        </p:nvPicPr>
        <p:blipFill rotWithShape="1">
          <a:blip r:embed="rId3"/>
          <a:srcRect t="4919" r="-2" b="3919"/>
          <a:stretch/>
        </p:blipFill>
        <p:spPr>
          <a:xfrm>
            <a:off x="8128856" y="1"/>
            <a:ext cx="4063143" cy="5291384"/>
          </a:xfrm>
          <a:prstGeom prst="rect">
            <a:avLst/>
          </a:prstGeom>
        </p:spPr>
      </p:pic>
      <p:pic>
        <p:nvPicPr>
          <p:cNvPr id="8" name="图片 7" descr="徽标, 公司名称&#10;&#10;描述已自动生成">
            <a:extLst>
              <a:ext uri="{FF2B5EF4-FFF2-40B4-BE49-F238E27FC236}">
                <a16:creationId xmlns:a16="http://schemas.microsoft.com/office/drawing/2014/main" id="{D6B7E4F0-4AE8-98B8-EF38-DAFBB0CB1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8"/>
          <p:cNvPicPr>
            <a:picLocks noChangeAspect="1"/>
          </p:cNvPicPr>
          <p:nvPr/>
        </p:nvPicPr>
        <p:blipFill>
          <a:blip r:embed="rId38"/>
          <a:stretch>
            <a:fillRect/>
          </a:stretch>
        </p:blipFill>
        <p:spPr>
          <a:xfrm>
            <a:off x="0" y="635"/>
            <a:ext cx="4803775" cy="6856730"/>
          </a:xfrm>
          <a:prstGeom prst="rect">
            <a:avLst/>
          </a:prstGeom>
        </p:spPr>
      </p:pic>
      <p:sp>
        <p:nvSpPr>
          <p:cNvPr id="5" name="矩形 4"/>
          <p:cNvSpPr/>
          <p:nvPr>
            <p:custDataLst>
              <p:tags r:id="rId1"/>
            </p:custDataLst>
          </p:nvPr>
        </p:nvSpPr>
        <p:spPr>
          <a:xfrm>
            <a:off x="5731585" y="1785113"/>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6" name="任意多边形 8"/>
          <p:cNvSpPr/>
          <p:nvPr>
            <p:custDataLst>
              <p:tags r:id="rId2"/>
            </p:custDataLst>
          </p:nvPr>
        </p:nvSpPr>
        <p:spPr>
          <a:xfrm flipV="1">
            <a:off x="6833217" y="1785114"/>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7" name="矩形 6"/>
          <p:cNvSpPr/>
          <p:nvPr>
            <p:custDataLst>
              <p:tags r:id="rId3"/>
            </p:custDataLst>
          </p:nvPr>
        </p:nvSpPr>
        <p:spPr>
          <a:xfrm>
            <a:off x="7586963" y="1785113"/>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8" name="矩形 7"/>
          <p:cNvSpPr/>
          <p:nvPr>
            <p:custDataLst>
              <p:tags r:id="rId4"/>
            </p:custDataLst>
          </p:nvPr>
        </p:nvSpPr>
        <p:spPr>
          <a:xfrm>
            <a:off x="6859789" y="924104"/>
            <a:ext cx="415527" cy="947017"/>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9" name="矩形 8"/>
          <p:cNvSpPr/>
          <p:nvPr>
            <p:custDataLst>
              <p:tags r:id="rId5"/>
            </p:custDataLst>
          </p:nvPr>
        </p:nvSpPr>
        <p:spPr>
          <a:xfrm>
            <a:off x="7144865" y="924104"/>
            <a:ext cx="415527" cy="947017"/>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0" name="矩形 9"/>
          <p:cNvSpPr/>
          <p:nvPr>
            <p:custDataLst>
              <p:tags r:id="rId6"/>
            </p:custDataLst>
          </p:nvPr>
        </p:nvSpPr>
        <p:spPr>
          <a:xfrm>
            <a:off x="7497583" y="918406"/>
            <a:ext cx="309953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1" name="矩形 10"/>
          <p:cNvSpPr/>
          <p:nvPr>
            <p:custDataLst>
              <p:tags r:id="rId7"/>
            </p:custDataLst>
          </p:nvPr>
        </p:nvSpPr>
        <p:spPr>
          <a:xfrm>
            <a:off x="5731586" y="924103"/>
            <a:ext cx="119100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49" name="文本框 48"/>
          <p:cNvSpPr txBox="1"/>
          <p:nvPr>
            <p:custDataLst>
              <p:tags r:id="rId8"/>
            </p:custDataLst>
          </p:nvPr>
        </p:nvSpPr>
        <p:spPr>
          <a:xfrm>
            <a:off x="7497583" y="1358032"/>
            <a:ext cx="646331" cy="276999"/>
          </a:xfrm>
          <a:prstGeom prst="rect">
            <a:avLst/>
          </a:prstGeom>
          <a:noFill/>
        </p:spPr>
        <p:txBody>
          <a:bodyPr wrap="none" tIns="0" bIns="0" rtlCol="0" anchor="t">
            <a:spAutoFit/>
          </a:bodyPr>
          <a:lstStyle/>
          <a:p>
            <a:r>
              <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rPr>
              <a:t>解读</a:t>
            </a:r>
          </a:p>
        </p:txBody>
      </p:sp>
      <p:sp>
        <p:nvSpPr>
          <p:cNvPr id="12" name="矩形 11"/>
          <p:cNvSpPr/>
          <p:nvPr>
            <p:custDataLst>
              <p:tags r:id="rId9"/>
            </p:custDataLst>
          </p:nvPr>
        </p:nvSpPr>
        <p:spPr>
          <a:xfrm>
            <a:off x="5731585" y="3182008"/>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3" name="任意多边形 24"/>
          <p:cNvSpPr/>
          <p:nvPr>
            <p:custDataLst>
              <p:tags r:id="rId10"/>
            </p:custDataLst>
          </p:nvPr>
        </p:nvSpPr>
        <p:spPr>
          <a:xfrm flipV="1">
            <a:off x="6833217" y="3182008"/>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4" name="矩形 13"/>
          <p:cNvSpPr/>
          <p:nvPr>
            <p:custDataLst>
              <p:tags r:id="rId11"/>
            </p:custDataLst>
          </p:nvPr>
        </p:nvSpPr>
        <p:spPr>
          <a:xfrm>
            <a:off x="7586963" y="3182008"/>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5" name="矩形 14"/>
          <p:cNvSpPr/>
          <p:nvPr>
            <p:custDataLst>
              <p:tags r:id="rId12"/>
            </p:custDataLst>
          </p:nvPr>
        </p:nvSpPr>
        <p:spPr>
          <a:xfrm>
            <a:off x="6859789" y="2320997"/>
            <a:ext cx="415527" cy="947017"/>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6" name="矩形 15"/>
          <p:cNvSpPr/>
          <p:nvPr>
            <p:custDataLst>
              <p:tags r:id="rId13"/>
            </p:custDataLst>
          </p:nvPr>
        </p:nvSpPr>
        <p:spPr>
          <a:xfrm>
            <a:off x="7144865" y="2320997"/>
            <a:ext cx="415527" cy="947017"/>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7" name="矩形 16"/>
          <p:cNvSpPr/>
          <p:nvPr>
            <p:custDataLst>
              <p:tags r:id="rId14"/>
            </p:custDataLst>
          </p:nvPr>
        </p:nvSpPr>
        <p:spPr>
          <a:xfrm>
            <a:off x="7497583" y="2315299"/>
            <a:ext cx="309953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dirty="0">
              <a:latin typeface="微软雅黑" panose="020B0503020204020204" pitchFamily="34" charset="-122"/>
              <a:ea typeface="微软雅黑" panose="020B0503020204020204" pitchFamily="34" charset="-122"/>
            </a:endParaRPr>
          </a:p>
        </p:txBody>
      </p:sp>
      <p:sp>
        <p:nvSpPr>
          <p:cNvPr id="18" name="矩形 17"/>
          <p:cNvSpPr/>
          <p:nvPr>
            <p:custDataLst>
              <p:tags r:id="rId15"/>
            </p:custDataLst>
          </p:nvPr>
        </p:nvSpPr>
        <p:spPr>
          <a:xfrm>
            <a:off x="5731586" y="2320995"/>
            <a:ext cx="119100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2" name="文本框 51"/>
          <p:cNvSpPr txBox="1"/>
          <p:nvPr>
            <p:custDataLst>
              <p:tags r:id="rId16"/>
            </p:custDataLst>
          </p:nvPr>
        </p:nvSpPr>
        <p:spPr>
          <a:xfrm>
            <a:off x="7497583" y="2742437"/>
            <a:ext cx="1107996" cy="276999"/>
          </a:xfrm>
          <a:prstGeom prst="rect">
            <a:avLst/>
          </a:prstGeom>
          <a:noFill/>
        </p:spPr>
        <p:txBody>
          <a:bodyPr wrap="none" tIns="0" bIns="0" rtlCol="0" anchor="t">
            <a:spAutoFit/>
          </a:bodyPr>
          <a:lstStyle/>
          <a:p>
            <a:r>
              <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rPr>
              <a:t>基础编程</a:t>
            </a:r>
          </a:p>
        </p:txBody>
      </p:sp>
      <p:sp>
        <p:nvSpPr>
          <p:cNvPr id="53" name="文本框 52"/>
          <p:cNvSpPr txBox="1"/>
          <p:nvPr>
            <p:custDataLst>
              <p:tags r:id="rId17"/>
            </p:custDataLst>
          </p:nvPr>
        </p:nvSpPr>
        <p:spPr>
          <a:xfrm>
            <a:off x="7497583" y="2415622"/>
            <a:ext cx="640080" cy="276860"/>
          </a:xfrm>
          <a:prstGeom prst="rect">
            <a:avLst/>
          </a:prstGeom>
          <a:noFill/>
        </p:spPr>
        <p:txBody>
          <a:bodyPr wrap="none" tIns="0" bIns="0"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编程</a:t>
            </a:r>
          </a:p>
        </p:txBody>
      </p:sp>
      <p:sp>
        <p:nvSpPr>
          <p:cNvPr id="20" name="矩形 19"/>
          <p:cNvSpPr/>
          <p:nvPr>
            <p:custDataLst>
              <p:tags r:id="rId18"/>
            </p:custDataLst>
          </p:nvPr>
        </p:nvSpPr>
        <p:spPr>
          <a:xfrm>
            <a:off x="5731585" y="4578903"/>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1" name="任意多边形 35"/>
          <p:cNvSpPr/>
          <p:nvPr>
            <p:custDataLst>
              <p:tags r:id="rId19"/>
            </p:custDataLst>
          </p:nvPr>
        </p:nvSpPr>
        <p:spPr>
          <a:xfrm flipV="1">
            <a:off x="6833217" y="4578903"/>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2" name="矩形 21"/>
          <p:cNvSpPr/>
          <p:nvPr>
            <p:custDataLst>
              <p:tags r:id="rId20"/>
            </p:custDataLst>
          </p:nvPr>
        </p:nvSpPr>
        <p:spPr>
          <a:xfrm>
            <a:off x="7586963" y="4578903"/>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3" name="矩形 22"/>
          <p:cNvSpPr/>
          <p:nvPr>
            <p:custDataLst>
              <p:tags r:id="rId21"/>
            </p:custDataLst>
          </p:nvPr>
        </p:nvSpPr>
        <p:spPr>
          <a:xfrm>
            <a:off x="6859789" y="3717892"/>
            <a:ext cx="415527" cy="947017"/>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4" name="矩形 23"/>
          <p:cNvSpPr/>
          <p:nvPr>
            <p:custDataLst>
              <p:tags r:id="rId22"/>
            </p:custDataLst>
          </p:nvPr>
        </p:nvSpPr>
        <p:spPr>
          <a:xfrm>
            <a:off x="7144865" y="3717892"/>
            <a:ext cx="415527" cy="947017"/>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5" name="矩形 24"/>
          <p:cNvSpPr/>
          <p:nvPr>
            <p:custDataLst>
              <p:tags r:id="rId23"/>
            </p:custDataLst>
          </p:nvPr>
        </p:nvSpPr>
        <p:spPr>
          <a:xfrm>
            <a:off x="7497583" y="3712194"/>
            <a:ext cx="309953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6" name="矩形 25"/>
          <p:cNvSpPr/>
          <p:nvPr>
            <p:custDataLst>
              <p:tags r:id="rId24"/>
            </p:custDataLst>
          </p:nvPr>
        </p:nvSpPr>
        <p:spPr>
          <a:xfrm>
            <a:off x="5731586" y="3717890"/>
            <a:ext cx="119100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4" name="文本框 53"/>
          <p:cNvSpPr txBox="1"/>
          <p:nvPr>
            <p:custDataLst>
              <p:tags r:id="rId25"/>
            </p:custDataLst>
          </p:nvPr>
        </p:nvSpPr>
        <p:spPr>
          <a:xfrm>
            <a:off x="7497583" y="4155088"/>
            <a:ext cx="2492990" cy="276999"/>
          </a:xfrm>
          <a:prstGeom prst="rect">
            <a:avLst/>
          </a:prstGeom>
          <a:noFill/>
        </p:spPr>
        <p:txBody>
          <a:bodyPr wrap="none" tIns="0" bIns="0" rtlCol="0" anchor="t">
            <a:spAutoFit/>
          </a:bodyPr>
          <a:lstStyle/>
          <a:p>
            <a:r>
              <a:rPr lang="zh-CN" altLang="en-US" dirty="0">
                <a:solidFill>
                  <a:srgbClr val="595959"/>
                </a:solidFill>
                <a:latin typeface="微软雅黑" panose="020B0503020204020204" pitchFamily="34" charset="-122"/>
                <a:ea typeface="微软雅黑" panose="020B0503020204020204" pitchFamily="34" charset="-122"/>
                <a:sym typeface="等线" panose="02010600030101010101" charset="-122"/>
              </a:rPr>
              <a:t>方案对比、自己写程序</a:t>
            </a:r>
          </a:p>
        </p:txBody>
      </p:sp>
      <p:sp>
        <p:nvSpPr>
          <p:cNvPr id="55" name="文本框 54"/>
          <p:cNvSpPr txBox="1"/>
          <p:nvPr>
            <p:custDataLst>
              <p:tags r:id="rId26"/>
            </p:custDataLst>
          </p:nvPr>
        </p:nvSpPr>
        <p:spPr>
          <a:xfrm>
            <a:off x="7497583" y="3828273"/>
            <a:ext cx="1107996" cy="276999"/>
          </a:xfrm>
          <a:prstGeom prst="rect">
            <a:avLst/>
          </a:prstGeom>
          <a:noFill/>
        </p:spPr>
        <p:txBody>
          <a:bodyPr wrap="none" tIns="0" bIns="0" rtlCol="0" anchor="t">
            <a:spAutoFit/>
          </a:bodyPr>
          <a:lstStyle/>
          <a:p>
            <a:r>
              <a:rPr lang="zh-CN" altLang="en-US" b="1" dirty="0">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方案优选</a:t>
            </a:r>
          </a:p>
        </p:txBody>
      </p:sp>
      <p:sp>
        <p:nvSpPr>
          <p:cNvPr id="29" name="矩形 28"/>
          <p:cNvSpPr/>
          <p:nvPr>
            <p:custDataLst>
              <p:tags r:id="rId27"/>
            </p:custDataLst>
          </p:nvPr>
        </p:nvSpPr>
        <p:spPr>
          <a:xfrm>
            <a:off x="5731585" y="5975795"/>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0" name="任意多边形 46"/>
          <p:cNvSpPr/>
          <p:nvPr>
            <p:custDataLst>
              <p:tags r:id="rId28"/>
            </p:custDataLst>
          </p:nvPr>
        </p:nvSpPr>
        <p:spPr>
          <a:xfrm flipV="1">
            <a:off x="6833217" y="5975795"/>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1" name="矩形 30"/>
          <p:cNvSpPr/>
          <p:nvPr>
            <p:custDataLst>
              <p:tags r:id="rId29"/>
            </p:custDataLst>
          </p:nvPr>
        </p:nvSpPr>
        <p:spPr>
          <a:xfrm>
            <a:off x="7586963" y="5975795"/>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2" name="矩形 31"/>
          <p:cNvSpPr/>
          <p:nvPr>
            <p:custDataLst>
              <p:tags r:id="rId30"/>
            </p:custDataLst>
          </p:nvPr>
        </p:nvSpPr>
        <p:spPr>
          <a:xfrm>
            <a:off x="6859789" y="5114784"/>
            <a:ext cx="415527" cy="947017"/>
          </a:xfrm>
          <a:prstGeom prst="rect">
            <a:avLst/>
          </a:prstGeom>
          <a:solidFill>
            <a:srgbClr val="D9D9D9"/>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3" name="矩形 32"/>
          <p:cNvSpPr/>
          <p:nvPr>
            <p:custDataLst>
              <p:tags r:id="rId31"/>
            </p:custDataLst>
          </p:nvPr>
        </p:nvSpPr>
        <p:spPr>
          <a:xfrm>
            <a:off x="7144865" y="5114784"/>
            <a:ext cx="415527" cy="947017"/>
          </a:xfrm>
          <a:prstGeom prst="rect">
            <a:avLst/>
          </a:prstGeom>
          <a:solidFill>
            <a:srgbClr val="D9D9D9"/>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4" name="矩形 33"/>
          <p:cNvSpPr/>
          <p:nvPr>
            <p:custDataLst>
              <p:tags r:id="rId32"/>
            </p:custDataLst>
          </p:nvPr>
        </p:nvSpPr>
        <p:spPr>
          <a:xfrm>
            <a:off x="7497583" y="5109087"/>
            <a:ext cx="309953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35" name="矩形 34"/>
          <p:cNvSpPr/>
          <p:nvPr>
            <p:custDataLst>
              <p:tags r:id="rId33"/>
            </p:custDataLst>
          </p:nvPr>
        </p:nvSpPr>
        <p:spPr>
          <a:xfrm>
            <a:off x="5731586" y="5114782"/>
            <a:ext cx="1191009" cy="778876"/>
          </a:xfrm>
          <a:prstGeom prst="rect">
            <a:avLst/>
          </a:prstGeom>
          <a:solidFill>
            <a:srgbClr val="D9D9D9">
              <a:lumMod val="40000"/>
              <a:lumOff val="60000"/>
            </a:srgb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58" name="文本框 57"/>
          <p:cNvSpPr txBox="1"/>
          <p:nvPr>
            <p:custDataLst>
              <p:tags r:id="rId34"/>
            </p:custDataLst>
          </p:nvPr>
        </p:nvSpPr>
        <p:spPr>
          <a:xfrm>
            <a:off x="7560364" y="5571090"/>
            <a:ext cx="1325880" cy="276860"/>
          </a:xfrm>
          <a:prstGeom prst="rect">
            <a:avLst/>
          </a:prstGeom>
          <a:noFill/>
        </p:spPr>
        <p:txBody>
          <a:bodyPr wrap="none" tIns="0" bIns="0" rtlCol="0" anchor="t">
            <a:spAutoFit/>
          </a:bodyPr>
          <a:lstStyle/>
          <a:p>
            <a:r>
              <a:rPr lang="zh-CN" altLang="en-US">
                <a:solidFill>
                  <a:srgbClr val="595959"/>
                </a:solidFill>
                <a:latin typeface="微软雅黑" panose="020B0503020204020204" pitchFamily="34" charset="-122"/>
                <a:ea typeface="微软雅黑" panose="020B0503020204020204" pitchFamily="34" charset="-122"/>
                <a:sym typeface="等线" panose="02010600030101010101" charset="-122"/>
              </a:rPr>
              <a:t>交流、共创</a:t>
            </a:r>
          </a:p>
        </p:txBody>
      </p:sp>
      <p:sp>
        <p:nvSpPr>
          <p:cNvPr id="59" name="文本框 58"/>
          <p:cNvSpPr txBox="1"/>
          <p:nvPr>
            <p:custDataLst>
              <p:tags r:id="rId35"/>
            </p:custDataLst>
          </p:nvPr>
        </p:nvSpPr>
        <p:spPr>
          <a:xfrm>
            <a:off x="7560364" y="5244276"/>
            <a:ext cx="1097280" cy="276860"/>
          </a:xfrm>
          <a:prstGeom prst="rect">
            <a:avLst/>
          </a:prstGeom>
          <a:noFill/>
        </p:spPr>
        <p:txBody>
          <a:bodyPr wrap="none" tIns="0" bIns="0"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创新拓展</a:t>
            </a:r>
          </a:p>
        </p:txBody>
      </p:sp>
      <p:pic>
        <p:nvPicPr>
          <p:cNvPr id="19" name="图片 18" descr="32313534363232393b32313534363230393bcec0d0c7"/>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6038215" y="3859530"/>
            <a:ext cx="496570" cy="496570"/>
          </a:xfrm>
          <a:prstGeom prst="rect">
            <a:avLst/>
          </a:prstGeom>
        </p:spPr>
      </p:pic>
      <p:pic>
        <p:nvPicPr>
          <p:cNvPr id="27" name="图片 26" descr="32313535373331353b32313535373331363bc8cbb9a4d6c7c4dc4149"/>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6017260" y="5196840"/>
            <a:ext cx="602615" cy="602615"/>
          </a:xfrm>
          <a:prstGeom prst="rect">
            <a:avLst/>
          </a:prstGeom>
        </p:spPr>
      </p:pic>
      <p:pic>
        <p:nvPicPr>
          <p:cNvPr id="28" name="图片 27" descr="32313535373432383b32313535373433303bd6c7c4dcbbfac6f7c8cb"/>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5993765" y="1024890"/>
            <a:ext cx="576580" cy="576580"/>
          </a:xfrm>
          <a:prstGeom prst="rect">
            <a:avLst/>
          </a:prstGeom>
        </p:spPr>
      </p:pic>
      <p:pic>
        <p:nvPicPr>
          <p:cNvPr id="36" name="图片 35" descr="32313535323134363b32313535323132313bbfc6bcbc"/>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5998210" y="2394585"/>
            <a:ext cx="619760" cy="619760"/>
          </a:xfrm>
          <a:prstGeom prst="rect">
            <a:avLst/>
          </a:prstGeom>
        </p:spPr>
      </p:pic>
      <p:sp>
        <p:nvSpPr>
          <p:cNvPr id="37" name="文本框 36"/>
          <p:cNvSpPr txBox="1"/>
          <p:nvPr>
            <p:custDataLst>
              <p:tags r:id="rId36"/>
            </p:custDataLst>
          </p:nvPr>
        </p:nvSpPr>
        <p:spPr>
          <a:xfrm>
            <a:off x="7487284" y="1010050"/>
            <a:ext cx="1800493" cy="276999"/>
          </a:xfrm>
          <a:prstGeom prst="rect">
            <a:avLst/>
          </a:prstGeom>
          <a:noFill/>
        </p:spPr>
        <p:txBody>
          <a:bodyPr wrap="none" tIns="0" bIns="0" rtlCol="0" anchor="t">
            <a:spAutoFit/>
          </a:bodyPr>
          <a:lstStyle/>
          <a:p>
            <a:r>
              <a:rPr lang="zh-CN" altLang="en-US" b="1" dirty="0">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穿越交叉环规则</a:t>
            </a:r>
          </a:p>
        </p:txBody>
      </p:sp>
      <p:pic>
        <p:nvPicPr>
          <p:cNvPr id="44" name="图片 43" descr="徽标, 公司名称&#10;&#10;描述已自动生成">
            <a:extLst>
              <a:ext uri="{FF2B5EF4-FFF2-40B4-BE49-F238E27FC236}">
                <a16:creationId xmlns:a16="http://schemas.microsoft.com/office/drawing/2014/main" id="{64487569-78D6-94EA-E312-38E775B3DB7E}"/>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8"/>
          <p:cNvPicPr>
            <a:picLocks noChangeAspect="1"/>
          </p:cNvPicPr>
          <p:nvPr/>
        </p:nvPicPr>
        <p:blipFill>
          <a:blip r:embed="rId11"/>
          <a:stretch>
            <a:fillRect/>
          </a:stretch>
        </p:blipFill>
        <p:spPr>
          <a:xfrm>
            <a:off x="0" y="635"/>
            <a:ext cx="4803775" cy="6856730"/>
          </a:xfrm>
          <a:prstGeom prst="rect">
            <a:avLst/>
          </a:prstGeom>
        </p:spPr>
      </p:pic>
      <p:sp>
        <p:nvSpPr>
          <p:cNvPr id="5" name="矩形 4"/>
          <p:cNvSpPr/>
          <p:nvPr>
            <p:custDataLst>
              <p:tags r:id="rId1"/>
            </p:custDataLst>
          </p:nvPr>
        </p:nvSpPr>
        <p:spPr>
          <a:xfrm>
            <a:off x="4899735" y="3549778"/>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6" name="任意多边形 8"/>
          <p:cNvSpPr/>
          <p:nvPr>
            <p:custDataLst>
              <p:tags r:id="rId2"/>
            </p:custDataLst>
          </p:nvPr>
        </p:nvSpPr>
        <p:spPr>
          <a:xfrm flipV="1">
            <a:off x="6001367" y="3549779"/>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7" name="矩形 6"/>
          <p:cNvSpPr/>
          <p:nvPr>
            <p:custDataLst>
              <p:tags r:id="rId3"/>
            </p:custDataLst>
          </p:nvPr>
        </p:nvSpPr>
        <p:spPr>
          <a:xfrm>
            <a:off x="6755113" y="3549778"/>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8" name="矩形 7"/>
          <p:cNvSpPr/>
          <p:nvPr>
            <p:custDataLst>
              <p:tags r:id="rId4"/>
            </p:custDataLst>
          </p:nvPr>
        </p:nvSpPr>
        <p:spPr>
          <a:xfrm>
            <a:off x="6027939" y="2688769"/>
            <a:ext cx="415527" cy="947017"/>
          </a:xfrm>
          <a:prstGeom prst="rect">
            <a:avLst/>
          </a:prstGeom>
          <a:solidFill>
            <a:schemeClr val="tx2">
              <a:lumMod val="40000"/>
              <a:lumOff val="60000"/>
            </a:schemeClr>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9" name="矩形 8"/>
          <p:cNvSpPr/>
          <p:nvPr>
            <p:custDataLst>
              <p:tags r:id="rId5"/>
            </p:custDataLst>
          </p:nvPr>
        </p:nvSpPr>
        <p:spPr>
          <a:xfrm>
            <a:off x="6313015" y="2688769"/>
            <a:ext cx="415527" cy="947017"/>
          </a:xfrm>
          <a:prstGeom prst="rect">
            <a:avLst/>
          </a:prstGeom>
          <a:solidFill>
            <a:schemeClr val="tx2">
              <a:lumMod val="40000"/>
              <a:lumOff val="60000"/>
            </a:schemeClr>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0" name="矩形 9"/>
          <p:cNvSpPr/>
          <p:nvPr>
            <p:custDataLst>
              <p:tags r:id="rId6"/>
            </p:custDataLst>
          </p:nvPr>
        </p:nvSpPr>
        <p:spPr>
          <a:xfrm>
            <a:off x="6665733" y="2683071"/>
            <a:ext cx="3099539" cy="778876"/>
          </a:xfrm>
          <a:prstGeom prst="rect">
            <a:avLst/>
          </a:prstGeom>
          <a:solidFill>
            <a:schemeClr val="tx2">
              <a:lumMod val="40000"/>
              <a:lumOff val="6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1" name="矩形 10"/>
          <p:cNvSpPr/>
          <p:nvPr>
            <p:custDataLst>
              <p:tags r:id="rId7"/>
            </p:custDataLst>
          </p:nvPr>
        </p:nvSpPr>
        <p:spPr>
          <a:xfrm>
            <a:off x="4899736" y="2688768"/>
            <a:ext cx="1191009" cy="778876"/>
          </a:xfrm>
          <a:prstGeom prst="rect">
            <a:avLst/>
          </a:prstGeom>
          <a:solidFill>
            <a:schemeClr val="tx2">
              <a:lumMod val="40000"/>
              <a:lumOff val="6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r>
              <a:rPr lang="zh-CN" altLang="en-US" sz="1800" b="1">
                <a:solidFill>
                  <a:schemeClr val="tx1"/>
                </a:solidFill>
                <a:latin typeface="微软雅黑" panose="020B0503020204020204" pitchFamily="34" charset="-122"/>
                <a:ea typeface="微软雅黑" panose="020B0503020204020204" pitchFamily="34" charset="-122"/>
              </a:rPr>
              <a:t>一、</a:t>
            </a:r>
          </a:p>
        </p:txBody>
      </p:sp>
      <p:sp>
        <p:nvSpPr>
          <p:cNvPr id="49" name="文本框 48"/>
          <p:cNvSpPr txBox="1"/>
          <p:nvPr>
            <p:custDataLst>
              <p:tags r:id="rId8"/>
            </p:custDataLst>
          </p:nvPr>
        </p:nvSpPr>
        <p:spPr>
          <a:xfrm>
            <a:off x="7019819" y="3087043"/>
            <a:ext cx="2240280" cy="245745"/>
          </a:xfrm>
          <a:prstGeom prst="rect">
            <a:avLst/>
          </a:prstGeom>
          <a:noFill/>
        </p:spPr>
        <p:txBody>
          <a:bodyPr wrap="square" tIns="0" bIns="0" rtlCol="0" anchor="t">
            <a:spAutoFit/>
          </a:bodyPr>
          <a:lstStyle/>
          <a:p>
            <a:r>
              <a:rPr lang="zh-CN" altLang="en-US" sz="1600" dirty="0">
                <a:solidFill>
                  <a:srgbClr val="595959"/>
                </a:solidFill>
                <a:latin typeface="微软雅黑" panose="020B0503020204020204" pitchFamily="34" charset="-122"/>
                <a:ea typeface="微软雅黑" panose="020B0503020204020204" pitchFamily="34" charset="-122"/>
                <a:sym typeface="等线" panose="02010600030101010101" charset="-122"/>
              </a:rPr>
              <a:t>规则解读</a:t>
            </a:r>
          </a:p>
        </p:txBody>
      </p:sp>
      <p:sp>
        <p:nvSpPr>
          <p:cNvPr id="37" name="文本框 36"/>
          <p:cNvSpPr txBox="1"/>
          <p:nvPr>
            <p:custDataLst>
              <p:tags r:id="rId9"/>
            </p:custDataLst>
          </p:nvPr>
        </p:nvSpPr>
        <p:spPr>
          <a:xfrm>
            <a:off x="6635253" y="2789637"/>
            <a:ext cx="2624846" cy="276999"/>
          </a:xfrm>
          <a:prstGeom prst="rect">
            <a:avLst/>
          </a:prstGeom>
          <a:noFill/>
        </p:spPr>
        <p:txBody>
          <a:bodyPr wrap="square" tIns="0" bIns="0" rtlCol="0" anchor="t">
            <a:spAutoFit/>
          </a:bodyPr>
          <a:lstStyle/>
          <a:p>
            <a:r>
              <a:rPr lang="zh-CN" altLang="en-US" b="1" dirty="0">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穿越交叉环规则</a:t>
            </a:r>
          </a:p>
        </p:txBody>
      </p:sp>
      <p:pic>
        <p:nvPicPr>
          <p:cNvPr id="13" name="图片 12" descr="徽标, 公司名称&#10;&#10;描述已自动生成">
            <a:extLst>
              <a:ext uri="{FF2B5EF4-FFF2-40B4-BE49-F238E27FC236}">
                <a16:creationId xmlns:a16="http://schemas.microsoft.com/office/drawing/2014/main" id="{38ED3FFA-1140-58CA-F278-7E52EB28F5F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143490" y="4752340"/>
            <a:ext cx="1977390" cy="1977390"/>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2789771" cy="369332"/>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一、仿</a:t>
            </a:r>
            <a:r>
              <a:rPr lang="en-US" altLang="zh-CN" dirty="0"/>
              <a:t>S</a:t>
            </a:r>
            <a:r>
              <a:rPr lang="zh-CN" altLang="en-US" dirty="0"/>
              <a:t>形穿越圆环规则</a:t>
            </a:r>
          </a:p>
        </p:txBody>
      </p:sp>
      <p:sp>
        <p:nvSpPr>
          <p:cNvPr id="14" name="文本框 13"/>
          <p:cNvSpPr txBox="1"/>
          <p:nvPr/>
        </p:nvSpPr>
        <p:spPr>
          <a:xfrm>
            <a:off x="3620662" y="245667"/>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规则解读</a:t>
            </a:r>
          </a:p>
        </p:txBody>
      </p:sp>
      <p:sp>
        <p:nvSpPr>
          <p:cNvPr id="2" name="Rectangle 2">
            <a:extLst>
              <a:ext uri="{FF2B5EF4-FFF2-40B4-BE49-F238E27FC236}">
                <a16:creationId xmlns:a16="http://schemas.microsoft.com/office/drawing/2014/main" id="{A7D77698-F035-4F95-9FAC-CE1D6CB2FA28}"/>
              </a:ext>
            </a:extLst>
          </p:cNvPr>
          <p:cNvSpPr>
            <a:spLocks noChangeArrowheads="1"/>
          </p:cNvSpPr>
          <p:nvPr/>
        </p:nvSpPr>
        <p:spPr bwMode="auto">
          <a:xfrm>
            <a:off x="1082921" y="805146"/>
            <a:ext cx="9776091"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5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56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任务四</a:t>
            </a:r>
            <a:r>
              <a:rPr kumimoji="0" lang="zh-CN" altLang="zh-CN" sz="2000" b="0" i="0" u="none" strike="noStrike" cap="none" normalizeH="0" baseline="0" dirty="0" bmk="">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“穿越交叉环”</a:t>
            </a: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：编程飞行器穿越交叉环的低圆环和高圆环，开始方向、顺序、飞行轨迹不固定。完成该任务得</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20</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分。注：交叉环高度</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230</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厘米（正负</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5</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厘米）；上下环的直径</a:t>
            </a:r>
            <a:r>
              <a:rPr kumimoji="0" lang="en-US"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60-70</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厘米</a:t>
            </a:r>
            <a:r>
              <a:rPr kumimoji="0" lang="zh-CN" altLang="en-US"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a:t>
            </a:r>
            <a:endParaRPr kumimoji="0" lang="zh-CN" altLang="en-US" sz="2400" b="0" i="0" u="none" strike="noStrike" cap="none" normalizeH="0" baseline="0" dirty="0">
              <a:ln>
                <a:noFill/>
              </a:ln>
              <a:solidFill>
                <a:schemeClr val="tx1"/>
              </a:solidFill>
              <a:effectLst/>
              <a:cs typeface="宋体" panose="02010600030101010101"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pic>
        <p:nvPicPr>
          <p:cNvPr id="3" name="图片 10">
            <a:extLst>
              <a:ext uri="{FF2B5EF4-FFF2-40B4-BE49-F238E27FC236}">
                <a16:creationId xmlns:a16="http://schemas.microsoft.com/office/drawing/2014/main" id="{194F1CD3-DAD1-41F2-BED5-684D936FD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419" y="1854359"/>
            <a:ext cx="5142651" cy="281738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26500844-5C0E-4E0E-A0F8-B981DBDC11F2}"/>
              </a:ext>
            </a:extLst>
          </p:cNvPr>
          <p:cNvSpPr txBox="1"/>
          <p:nvPr/>
        </p:nvSpPr>
        <p:spPr>
          <a:xfrm>
            <a:off x="1082921" y="4671739"/>
            <a:ext cx="9242349" cy="1323439"/>
          </a:xfrm>
          <a:prstGeom prst="rect">
            <a:avLst/>
          </a:prstGeom>
          <a:noFill/>
        </p:spPr>
        <p:txBody>
          <a:bodyPr wrap="square">
            <a:spAutoFit/>
          </a:bodyPr>
          <a:lstStyle/>
          <a:p>
            <a:pPr marL="0" marR="0" lvl="0" indent="3556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华文楷体" panose="02010600040101010101" pitchFamily="2" charset="-122"/>
              </a:rPr>
              <a:t>我们先对规则解读：穿越交叉环是无人机在空中飞行的一个综合应用，无人机的飞行速度、距离和高度要有一个整体的规划。飞行的速度不能太快，所需要完成任务的时间要给够，飞行前距离要提前测算好。本次任务所用定位标签的数量没有具体规定，所以在平时训练中不断优化编程方案逐渐减少标签的使用。</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sp>
        <p:nvSpPr>
          <p:cNvPr id="16" name="文本框 15">
            <a:extLst>
              <a:ext uri="{FF2B5EF4-FFF2-40B4-BE49-F238E27FC236}">
                <a16:creationId xmlns:a16="http://schemas.microsoft.com/office/drawing/2014/main" id="{50273E30-5B6D-4D8A-BAAB-DC0F18A6394A}"/>
              </a:ext>
            </a:extLst>
          </p:cNvPr>
          <p:cNvSpPr txBox="1"/>
          <p:nvPr/>
        </p:nvSpPr>
        <p:spPr>
          <a:xfrm>
            <a:off x="7930608" y="2135084"/>
            <a:ext cx="3610363" cy="1631216"/>
          </a:xfrm>
          <a:prstGeom prst="rect">
            <a:avLst/>
          </a:prstGeom>
          <a:noFill/>
        </p:spPr>
        <p:txBody>
          <a:bodyPr wrap="square">
            <a:spAutoFit/>
          </a:bodyPr>
          <a:lstStyle/>
          <a:p>
            <a:pPr algn="just">
              <a:spcBef>
                <a:spcPts val="600"/>
              </a:spcBef>
              <a:spcAft>
                <a:spcPts val="600"/>
              </a:spcAft>
            </a:pPr>
            <a:r>
              <a:rPr lang="zh-CN" altLang="zh-CN" sz="2000" i="1" kern="100" dirty="0">
                <a:effectLst/>
                <a:latin typeface="Times New Roman" panose="02020603050405020304" pitchFamily="18" charset="0"/>
                <a:ea typeface="宋体" panose="02010600030101010101" pitchFamily="2" charset="-122"/>
                <a:cs typeface="华文楷体" panose="02010600040101010101" pitchFamily="2" charset="-122"/>
              </a:rPr>
              <a:t>备注：穿越交叉环一个综合应用，设计到的编程语句很多，需要在编程前对交叉环有一个整体的空间架构，把任务分解成几个部分来编程。</a:t>
            </a:r>
            <a:endParaRPr lang="zh-CN" altLang="zh-CN" sz="2000" kern="100" dirty="0">
              <a:effectLst/>
              <a:latin typeface="Times New Roman" panose="02020603050405020304" pitchFamily="18" charset="0"/>
              <a:ea typeface="宋体" panose="02010600030101010101" pitchFamily="2" charset="-122"/>
            </a:endParaRPr>
          </a:p>
        </p:txBody>
      </p:sp>
      <p:pic>
        <p:nvPicPr>
          <p:cNvPr id="11" name="图片 10" descr="徽标, 公司名称&#10;&#10;描述已自动生成">
            <a:extLst>
              <a:ext uri="{FF2B5EF4-FFF2-40B4-BE49-F238E27FC236}">
                <a16:creationId xmlns:a16="http://schemas.microsoft.com/office/drawing/2014/main" id="{E4D09FF2-748A-9A85-8C2D-3680ED5F7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dirty="0"/>
              <a:t>二、物料准备</a:t>
            </a:r>
          </a:p>
        </p:txBody>
      </p:sp>
      <p:sp>
        <p:nvSpPr>
          <p:cNvPr id="14" name="文本框 13"/>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物料表</a:t>
            </a:r>
          </a:p>
        </p:txBody>
      </p:sp>
      <p:sp>
        <p:nvSpPr>
          <p:cNvPr id="10" name="文本框 9">
            <a:extLst>
              <a:ext uri="{FF2B5EF4-FFF2-40B4-BE49-F238E27FC236}">
                <a16:creationId xmlns:a16="http://schemas.microsoft.com/office/drawing/2014/main" id="{2EACA1AC-333D-4CC7-9B09-3639BD5FB6F4}"/>
              </a:ext>
            </a:extLst>
          </p:cNvPr>
          <p:cNvSpPr txBox="1"/>
          <p:nvPr/>
        </p:nvSpPr>
        <p:spPr>
          <a:xfrm>
            <a:off x="1402672" y="836480"/>
            <a:ext cx="8762260" cy="1631216"/>
          </a:xfrm>
          <a:prstGeom prst="rect">
            <a:avLst/>
          </a:prstGeom>
          <a:noFill/>
        </p:spPr>
        <p:txBody>
          <a:bodyPr wrap="square">
            <a:spAutoFit/>
          </a:bodyPr>
          <a:lstStyle/>
          <a:p>
            <a:pPr indent="355600" algn="just">
              <a:spcBef>
                <a:spcPts val="600"/>
              </a:spcBef>
              <a:spcAft>
                <a:spcPts val="600"/>
              </a:spcAft>
            </a:pPr>
            <a:r>
              <a:rPr lang="en-US"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  </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在前面的课程里我们学习了</a:t>
            </a:r>
            <a:r>
              <a:rPr lang="zh-CN" altLang="en-US" sz="2000" kern="100" dirty="0">
                <a:latin typeface="Times New Roman" panose="02020603050405020304" pitchFamily="18" charset="0"/>
                <a:ea typeface="宋体" panose="02010600030101010101" pitchFamily="2" charset="-122"/>
                <a:cs typeface="华文楷体" panose="02010600040101010101" pitchFamily="2" charset="-122"/>
              </a:rPr>
              <a:t>刀旗</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绕飞，针对的是平行面上的飞行，横杆绕飞是上下方位的飞行，仿</a:t>
            </a:r>
            <a:r>
              <a:rPr lang="en-US"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S</a:t>
            </a:r>
            <a:r>
              <a:rPr lang="zh-CN" altLang="zh-CN" sz="2000" kern="100" dirty="0">
                <a:effectLst/>
                <a:latin typeface="Times New Roman" panose="02020603050405020304" pitchFamily="18" charset="0"/>
                <a:ea typeface="宋体" panose="02010600030101010101" pitchFamily="2" charset="-122"/>
                <a:cs typeface="华文楷体" panose="02010600040101010101" pitchFamily="2" charset="-122"/>
              </a:rPr>
              <a:t>形穿越圆环是对平行飞的整体运用，穿越交叉环是对前面所学任务的整体应用和考察。在完成任务之前我们要先想想一下，都需要准备什么物料、任务分几个步骤、有几种解决方案、最优的方案是什么、引申到生活中有哪些近似的情景。接下来我们就从这几方面展开。</a:t>
            </a:r>
            <a:endParaRPr lang="zh-CN" altLang="zh-CN" sz="2000" kern="100" dirty="0">
              <a:effectLst/>
              <a:latin typeface="Times New Roman" panose="02020603050405020304" pitchFamily="18" charset="0"/>
              <a:ea typeface="宋体" panose="02010600030101010101" pitchFamily="2" charset="-122"/>
            </a:endParaRPr>
          </a:p>
        </p:txBody>
      </p:sp>
      <p:graphicFrame>
        <p:nvGraphicFramePr>
          <p:cNvPr id="6" name="表格 5">
            <a:extLst>
              <a:ext uri="{FF2B5EF4-FFF2-40B4-BE49-F238E27FC236}">
                <a16:creationId xmlns:a16="http://schemas.microsoft.com/office/drawing/2014/main" id="{D627D186-5ABC-47D2-A996-93B3D1A1CCC8}"/>
              </a:ext>
            </a:extLst>
          </p:cNvPr>
          <p:cNvGraphicFramePr>
            <a:graphicFrameLocks noGrp="1"/>
          </p:cNvGraphicFramePr>
          <p:nvPr>
            <p:extLst>
              <p:ext uri="{D42A27DB-BD31-4B8C-83A1-F6EECF244321}">
                <p14:modId xmlns:p14="http://schemas.microsoft.com/office/powerpoint/2010/main" val="1877407093"/>
              </p:ext>
            </p:extLst>
          </p:nvPr>
        </p:nvGraphicFramePr>
        <p:xfrm>
          <a:off x="1707885" y="2657308"/>
          <a:ext cx="8345170" cy="3087990"/>
        </p:xfrm>
        <a:graphic>
          <a:graphicData uri="http://schemas.openxmlformats.org/drawingml/2006/table">
            <a:tbl>
              <a:tblPr firstRow="1" firstCol="1" bandRow="1">
                <a:tableStyleId>{5C22544A-7EE6-4342-B048-85BDC9FD1C3A}</a:tableStyleId>
              </a:tblPr>
              <a:tblGrid>
                <a:gridCol w="2760425">
                  <a:extLst>
                    <a:ext uri="{9D8B030D-6E8A-4147-A177-3AD203B41FA5}">
                      <a16:colId xmlns:a16="http://schemas.microsoft.com/office/drawing/2014/main" val="1938257737"/>
                    </a:ext>
                  </a:extLst>
                </a:gridCol>
                <a:gridCol w="2046609">
                  <a:extLst>
                    <a:ext uri="{9D8B030D-6E8A-4147-A177-3AD203B41FA5}">
                      <a16:colId xmlns:a16="http://schemas.microsoft.com/office/drawing/2014/main" val="1303823496"/>
                    </a:ext>
                  </a:extLst>
                </a:gridCol>
                <a:gridCol w="3538136">
                  <a:extLst>
                    <a:ext uri="{9D8B030D-6E8A-4147-A177-3AD203B41FA5}">
                      <a16:colId xmlns:a16="http://schemas.microsoft.com/office/drawing/2014/main" val="2354210270"/>
                    </a:ext>
                  </a:extLst>
                </a:gridCol>
              </a:tblGrid>
              <a:tr h="343110">
                <a:tc>
                  <a:txBody>
                    <a:bodyPr/>
                    <a:lstStyle/>
                    <a:p>
                      <a:pPr algn="ctr">
                        <a:lnSpc>
                          <a:spcPts val="1900"/>
                        </a:lnSpc>
                        <a:spcBef>
                          <a:spcPts val="600"/>
                        </a:spcBef>
                        <a:spcAft>
                          <a:spcPts val="600"/>
                        </a:spcAft>
                      </a:pPr>
                      <a:r>
                        <a:rPr lang="zh-CN" sz="1400" kern="100">
                          <a:effectLst/>
                        </a:rPr>
                        <a:t>物料名称</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zh-CN" sz="1400" kern="100">
                          <a:effectLst/>
                        </a:rPr>
                        <a:t>数量</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zh-CN" sz="1400" kern="100">
                          <a:effectLst/>
                        </a:rPr>
                        <a:t>备注</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02216425"/>
                  </a:ext>
                </a:extLst>
              </a:tr>
              <a:tr h="343110">
                <a:tc>
                  <a:txBody>
                    <a:bodyPr/>
                    <a:lstStyle/>
                    <a:p>
                      <a:pPr algn="ctr">
                        <a:lnSpc>
                          <a:spcPts val="1900"/>
                        </a:lnSpc>
                        <a:spcBef>
                          <a:spcPts val="600"/>
                        </a:spcBef>
                        <a:spcAft>
                          <a:spcPts val="600"/>
                        </a:spcAft>
                      </a:pPr>
                      <a:r>
                        <a:rPr lang="zh-CN" sz="1400" kern="100">
                          <a:effectLst/>
                        </a:rPr>
                        <a:t>编程无人机</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en-US" sz="1400" kern="100">
                          <a:effectLst/>
                        </a:rPr>
                        <a:t>1</a:t>
                      </a:r>
                      <a:r>
                        <a:rPr lang="zh-CN" sz="1400" kern="100">
                          <a:effectLst/>
                        </a:rPr>
                        <a:t>架</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zh-CN" sz="1400" kern="100">
                          <a:effectLst/>
                        </a:rPr>
                        <a:t>开源</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242369872"/>
                  </a:ext>
                </a:extLst>
              </a:tr>
              <a:tr h="343110">
                <a:tc>
                  <a:txBody>
                    <a:bodyPr/>
                    <a:lstStyle/>
                    <a:p>
                      <a:pPr algn="ctr">
                        <a:lnSpc>
                          <a:spcPts val="1900"/>
                        </a:lnSpc>
                        <a:spcBef>
                          <a:spcPts val="600"/>
                        </a:spcBef>
                        <a:spcAft>
                          <a:spcPts val="600"/>
                        </a:spcAft>
                      </a:pPr>
                      <a:r>
                        <a:rPr lang="zh-CN" sz="1400" kern="100">
                          <a:effectLst/>
                        </a:rPr>
                        <a:t>交叉环</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en-US" sz="1400" kern="100">
                          <a:effectLst/>
                        </a:rPr>
                        <a:t>1</a:t>
                      </a:r>
                      <a:r>
                        <a:rPr lang="zh-CN" sz="1400" kern="100">
                          <a:effectLst/>
                        </a:rPr>
                        <a:t>个</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zh-CN" sz="1400" kern="100" dirty="0">
                          <a:effectLst/>
                        </a:rPr>
                        <a:t>高</a:t>
                      </a:r>
                      <a:r>
                        <a:rPr lang="en-US" sz="1400" kern="100" dirty="0">
                          <a:effectLst/>
                        </a:rPr>
                        <a:t>230</a:t>
                      </a:r>
                      <a:r>
                        <a:rPr lang="zh-CN" sz="1400" kern="100" dirty="0">
                          <a:effectLst/>
                        </a:rPr>
                        <a:t>厘米，直径 </a:t>
                      </a:r>
                      <a:r>
                        <a:rPr lang="en-US" sz="1400" kern="100" dirty="0">
                          <a:effectLst/>
                        </a:rPr>
                        <a:t>60</a:t>
                      </a:r>
                      <a:r>
                        <a:rPr lang="zh-CN" sz="1400" kern="100" dirty="0">
                          <a:effectLst/>
                        </a:rPr>
                        <a:t>厘米</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200955360"/>
                  </a:ext>
                </a:extLst>
              </a:tr>
              <a:tr h="343110">
                <a:tc>
                  <a:txBody>
                    <a:bodyPr/>
                    <a:lstStyle/>
                    <a:p>
                      <a:pPr algn="ctr">
                        <a:lnSpc>
                          <a:spcPts val="1900"/>
                        </a:lnSpc>
                        <a:spcBef>
                          <a:spcPts val="600"/>
                        </a:spcBef>
                        <a:spcAft>
                          <a:spcPts val="600"/>
                        </a:spcAft>
                      </a:pPr>
                      <a:r>
                        <a:rPr lang="en-US" sz="1400" kern="100">
                          <a:effectLst/>
                        </a:rPr>
                        <a:t>XXXX</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en-US" sz="1400" kern="100">
                          <a:effectLst/>
                        </a:rPr>
                        <a:t>XX</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en-US" sz="1400" kern="100">
                          <a:effectLst/>
                        </a:rPr>
                        <a:t>XXXX</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80905526"/>
                  </a:ext>
                </a:extLst>
              </a:tr>
              <a:tr h="343110">
                <a:tc>
                  <a:txBody>
                    <a:bodyPr/>
                    <a:lstStyle/>
                    <a:p>
                      <a:pPr algn="ctr">
                        <a:lnSpc>
                          <a:spcPts val="1900"/>
                        </a:lnSpc>
                        <a:spcBef>
                          <a:spcPts val="600"/>
                        </a:spcBef>
                        <a:spcAft>
                          <a:spcPts val="600"/>
                        </a:spcAft>
                      </a:pPr>
                      <a:r>
                        <a:rPr lang="zh-CN" sz="1400" kern="100">
                          <a:effectLst/>
                        </a:rPr>
                        <a:t>遥控手柄</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en-US" sz="1400" kern="100">
                          <a:effectLst/>
                        </a:rPr>
                        <a:t>1</a:t>
                      </a:r>
                      <a:r>
                        <a:rPr lang="zh-CN" sz="1400" kern="100">
                          <a:effectLst/>
                        </a:rPr>
                        <a:t>个</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zh-CN" sz="1400" kern="100">
                          <a:effectLst/>
                        </a:rPr>
                        <a:t>匹配无人机</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602696520"/>
                  </a:ext>
                </a:extLst>
              </a:tr>
              <a:tr h="343110">
                <a:tc>
                  <a:txBody>
                    <a:bodyPr/>
                    <a:lstStyle/>
                    <a:p>
                      <a:pPr algn="ctr">
                        <a:lnSpc>
                          <a:spcPts val="1900"/>
                        </a:lnSpc>
                        <a:spcBef>
                          <a:spcPts val="600"/>
                        </a:spcBef>
                        <a:spcAft>
                          <a:spcPts val="600"/>
                        </a:spcAft>
                      </a:pPr>
                      <a:r>
                        <a:rPr lang="zh-CN" sz="1400" kern="100">
                          <a:effectLst/>
                        </a:rPr>
                        <a:t>电脑</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en-US" sz="1400" kern="100">
                          <a:effectLst/>
                        </a:rPr>
                        <a:t>1</a:t>
                      </a:r>
                      <a:r>
                        <a:rPr lang="zh-CN" sz="1400" kern="100">
                          <a:effectLst/>
                        </a:rPr>
                        <a:t>台</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zh-CN" sz="1400" kern="100">
                          <a:effectLst/>
                        </a:rPr>
                        <a:t>用笔记本最好</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702081195"/>
                  </a:ext>
                </a:extLst>
              </a:tr>
              <a:tr h="343110">
                <a:tc>
                  <a:txBody>
                    <a:bodyPr/>
                    <a:lstStyle/>
                    <a:p>
                      <a:pPr algn="ctr">
                        <a:lnSpc>
                          <a:spcPts val="1900"/>
                        </a:lnSpc>
                        <a:spcBef>
                          <a:spcPts val="600"/>
                        </a:spcBef>
                        <a:spcAft>
                          <a:spcPts val="600"/>
                        </a:spcAft>
                      </a:pPr>
                      <a:r>
                        <a:rPr lang="zh-CN" sz="1400" kern="100">
                          <a:effectLst/>
                        </a:rPr>
                        <a:t>数据线</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en-US" sz="1400" kern="100">
                          <a:effectLst/>
                        </a:rPr>
                        <a:t>1</a:t>
                      </a:r>
                      <a:r>
                        <a:rPr lang="zh-CN" sz="1400" kern="100">
                          <a:effectLst/>
                        </a:rPr>
                        <a:t>条</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zh-CN" sz="1400" kern="100">
                          <a:effectLst/>
                        </a:rPr>
                        <a:t>匹配无人机和手柄</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854059699"/>
                  </a:ext>
                </a:extLst>
              </a:tr>
              <a:tr h="343110">
                <a:tc>
                  <a:txBody>
                    <a:bodyPr/>
                    <a:lstStyle/>
                    <a:p>
                      <a:pPr algn="ctr">
                        <a:lnSpc>
                          <a:spcPts val="1900"/>
                        </a:lnSpc>
                        <a:spcBef>
                          <a:spcPts val="600"/>
                        </a:spcBef>
                        <a:spcAft>
                          <a:spcPts val="600"/>
                        </a:spcAft>
                      </a:pPr>
                      <a:r>
                        <a:rPr lang="en-US" sz="1400" kern="100">
                          <a:effectLst/>
                        </a:rPr>
                        <a:t>XXXX</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en-US" sz="1400" kern="100">
                          <a:effectLst/>
                        </a:rPr>
                        <a:t>XXXX</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en-US" sz="1400" kern="100">
                          <a:effectLst/>
                        </a:rPr>
                        <a:t>XXXX</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227714983"/>
                  </a:ext>
                </a:extLst>
              </a:tr>
              <a:tr h="343110">
                <a:tc>
                  <a:txBody>
                    <a:bodyPr/>
                    <a:lstStyle/>
                    <a:p>
                      <a:pPr algn="ctr">
                        <a:lnSpc>
                          <a:spcPts val="1900"/>
                        </a:lnSpc>
                        <a:spcBef>
                          <a:spcPts val="600"/>
                        </a:spcBef>
                        <a:spcAft>
                          <a:spcPts val="600"/>
                        </a:spcAft>
                      </a:pPr>
                      <a:r>
                        <a:rPr lang="zh-CN" sz="1400" kern="100">
                          <a:effectLst/>
                        </a:rPr>
                        <a:t>其他</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zh-CN" sz="1400" kern="100">
                          <a:effectLst/>
                        </a:rPr>
                        <a:t>若干</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900"/>
                        </a:lnSpc>
                        <a:spcBef>
                          <a:spcPts val="600"/>
                        </a:spcBef>
                        <a:spcAft>
                          <a:spcPts val="600"/>
                        </a:spcAft>
                      </a:pPr>
                      <a:r>
                        <a:rPr lang="zh-CN" sz="1400" kern="100" dirty="0">
                          <a:effectLst/>
                        </a:rPr>
                        <a:t>临时用的物料</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59395175"/>
                  </a:ext>
                </a:extLst>
              </a:tr>
            </a:tbl>
          </a:graphicData>
        </a:graphic>
      </p:graphicFrame>
      <p:pic>
        <p:nvPicPr>
          <p:cNvPr id="11" name="图片 10" descr="徽标, 公司名称&#10;&#10;描述已自动生成">
            <a:extLst>
              <a:ext uri="{FF2B5EF4-FFF2-40B4-BE49-F238E27FC236}">
                <a16:creationId xmlns:a16="http://schemas.microsoft.com/office/drawing/2014/main" id="{A8452201-8CE6-9880-46A6-914D11C71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8"/>
          <p:cNvPicPr>
            <a:picLocks noChangeAspect="1"/>
          </p:cNvPicPr>
          <p:nvPr/>
        </p:nvPicPr>
        <p:blipFill>
          <a:blip r:embed="rId11"/>
          <a:stretch>
            <a:fillRect/>
          </a:stretch>
        </p:blipFill>
        <p:spPr>
          <a:xfrm>
            <a:off x="0" y="635"/>
            <a:ext cx="4803775" cy="6856730"/>
          </a:xfrm>
          <a:prstGeom prst="rect">
            <a:avLst/>
          </a:prstGeom>
        </p:spPr>
      </p:pic>
      <p:sp>
        <p:nvSpPr>
          <p:cNvPr id="5" name="矩形 4"/>
          <p:cNvSpPr/>
          <p:nvPr>
            <p:custDataLst>
              <p:tags r:id="rId1"/>
            </p:custDataLst>
          </p:nvPr>
        </p:nvSpPr>
        <p:spPr>
          <a:xfrm>
            <a:off x="4899735" y="3549778"/>
            <a:ext cx="1101632"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6" name="任意多边形 8"/>
          <p:cNvSpPr/>
          <p:nvPr>
            <p:custDataLst>
              <p:tags r:id="rId2"/>
            </p:custDataLst>
          </p:nvPr>
        </p:nvSpPr>
        <p:spPr>
          <a:xfrm flipV="1">
            <a:off x="6001367" y="3549779"/>
            <a:ext cx="753747" cy="352277"/>
          </a:xfrm>
          <a:custGeom>
            <a:avLst/>
            <a:gdLst>
              <a:gd name="connsiteX0" fmla="*/ 0 w 742949"/>
              <a:gd name="connsiteY0" fmla="*/ 347230 h 347230"/>
              <a:gd name="connsiteX1" fmla="*/ 371475 w 742949"/>
              <a:gd name="connsiteY1" fmla="*/ 133350 h 347230"/>
              <a:gd name="connsiteX2" fmla="*/ 742949 w 742949"/>
              <a:gd name="connsiteY2" fmla="*/ 347229 h 347230"/>
              <a:gd name="connsiteX3" fmla="*/ 742949 w 742949"/>
              <a:gd name="connsiteY3" fmla="*/ 213879 h 347230"/>
              <a:gd name="connsiteX4" fmla="*/ 371475 w 742949"/>
              <a:gd name="connsiteY4" fmla="*/ 0 h 347230"/>
              <a:gd name="connsiteX5" fmla="*/ 0 w 742949"/>
              <a:gd name="connsiteY5" fmla="*/ 213879 h 3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2949" h="347230">
                <a:moveTo>
                  <a:pt x="0" y="347230"/>
                </a:moveTo>
                <a:lnTo>
                  <a:pt x="371475" y="133350"/>
                </a:lnTo>
                <a:lnTo>
                  <a:pt x="742949" y="347229"/>
                </a:lnTo>
                <a:lnTo>
                  <a:pt x="742949" y="213879"/>
                </a:lnTo>
                <a:lnTo>
                  <a:pt x="371475" y="0"/>
                </a:lnTo>
                <a:lnTo>
                  <a:pt x="0" y="213879"/>
                </a:lnTo>
                <a:close/>
              </a:path>
            </a:pathLst>
          </a:cu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7" name="矩形 6"/>
          <p:cNvSpPr/>
          <p:nvPr>
            <p:custDataLst>
              <p:tags r:id="rId3"/>
            </p:custDataLst>
          </p:nvPr>
        </p:nvSpPr>
        <p:spPr>
          <a:xfrm>
            <a:off x="6755113" y="3549778"/>
            <a:ext cx="3010159" cy="135288"/>
          </a:xfrm>
          <a:prstGeom prst="rect">
            <a:avLst/>
          </a:prstGeom>
          <a:solidFill>
            <a:srgbClr val="35C5AE"/>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8" name="矩形 7"/>
          <p:cNvSpPr/>
          <p:nvPr>
            <p:custDataLst>
              <p:tags r:id="rId4"/>
            </p:custDataLst>
          </p:nvPr>
        </p:nvSpPr>
        <p:spPr>
          <a:xfrm>
            <a:off x="6027939" y="2688769"/>
            <a:ext cx="415527" cy="947017"/>
          </a:xfrm>
          <a:prstGeom prst="rect">
            <a:avLst/>
          </a:prstGeom>
          <a:solidFill>
            <a:schemeClr val="tx2">
              <a:lumMod val="40000"/>
              <a:lumOff val="60000"/>
            </a:schemeClr>
          </a:solidFill>
          <a:ln>
            <a:noFill/>
          </a:ln>
          <a:scene3d>
            <a:camera prst="isometricLeftDown"/>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9" name="矩形 8"/>
          <p:cNvSpPr/>
          <p:nvPr>
            <p:custDataLst>
              <p:tags r:id="rId5"/>
            </p:custDataLst>
          </p:nvPr>
        </p:nvSpPr>
        <p:spPr>
          <a:xfrm>
            <a:off x="6313015" y="2688769"/>
            <a:ext cx="415527" cy="947017"/>
          </a:xfrm>
          <a:prstGeom prst="rect">
            <a:avLst/>
          </a:prstGeom>
          <a:solidFill>
            <a:schemeClr val="tx2">
              <a:lumMod val="40000"/>
              <a:lumOff val="60000"/>
            </a:schemeClr>
          </a:solidFill>
          <a:ln>
            <a:noFill/>
          </a:ln>
          <a:scene3d>
            <a:camera prst="isometricRightUp"/>
            <a:lightRig rig="threePt" dir="t"/>
          </a:scene3d>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0" name="矩形 9"/>
          <p:cNvSpPr/>
          <p:nvPr>
            <p:custDataLst>
              <p:tags r:id="rId6"/>
            </p:custDataLst>
          </p:nvPr>
        </p:nvSpPr>
        <p:spPr>
          <a:xfrm>
            <a:off x="6665733" y="2683071"/>
            <a:ext cx="3099539" cy="778876"/>
          </a:xfrm>
          <a:prstGeom prst="rect">
            <a:avLst/>
          </a:prstGeom>
          <a:solidFill>
            <a:schemeClr val="tx2">
              <a:lumMod val="40000"/>
              <a:lumOff val="6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1" name="矩形 10"/>
          <p:cNvSpPr/>
          <p:nvPr>
            <p:custDataLst>
              <p:tags r:id="rId7"/>
            </p:custDataLst>
          </p:nvPr>
        </p:nvSpPr>
        <p:spPr>
          <a:xfrm>
            <a:off x="4899736" y="2688768"/>
            <a:ext cx="1191009" cy="778876"/>
          </a:xfrm>
          <a:prstGeom prst="rect">
            <a:avLst/>
          </a:prstGeom>
          <a:solidFill>
            <a:schemeClr val="tx2">
              <a:lumMod val="40000"/>
              <a:lumOff val="60000"/>
            </a:schemeClr>
          </a:solidFill>
          <a:ln>
            <a:noFill/>
          </a:ln>
        </p:spPr>
        <p:style>
          <a:lnRef idx="2">
            <a:srgbClr val="35C5AE">
              <a:shade val="50000"/>
            </a:srgbClr>
          </a:lnRef>
          <a:fillRef idx="1">
            <a:srgbClr val="35C5AE"/>
          </a:fillRef>
          <a:effectRef idx="0">
            <a:srgbClr val="35C5AE"/>
          </a:effectRef>
          <a:fontRef idx="minor">
            <a:srgbClr val="FFFFFF"/>
          </a:fontRef>
        </p:style>
        <p:txBody>
          <a:bodyPr rtlCol="0" anchor="ctr"/>
          <a:lstStyle/>
          <a:p>
            <a:pPr algn="ctr"/>
            <a:r>
              <a:rPr lang="zh-CN" altLang="en-US" sz="1800" b="1">
                <a:solidFill>
                  <a:schemeClr val="tx1"/>
                </a:solidFill>
                <a:latin typeface="微软雅黑" panose="020B0503020204020204" pitchFamily="34" charset="-122"/>
                <a:ea typeface="微软雅黑" panose="020B0503020204020204" pitchFamily="34" charset="-122"/>
              </a:rPr>
              <a:t>二、</a:t>
            </a:r>
          </a:p>
        </p:txBody>
      </p:sp>
      <p:sp>
        <p:nvSpPr>
          <p:cNvPr id="49" name="文本框 48"/>
          <p:cNvSpPr txBox="1"/>
          <p:nvPr>
            <p:custDataLst>
              <p:tags r:id="rId8"/>
            </p:custDataLst>
          </p:nvPr>
        </p:nvSpPr>
        <p:spPr>
          <a:xfrm>
            <a:off x="6665733" y="3122697"/>
            <a:ext cx="2240280" cy="245745"/>
          </a:xfrm>
          <a:prstGeom prst="rect">
            <a:avLst/>
          </a:prstGeom>
          <a:noFill/>
        </p:spPr>
        <p:txBody>
          <a:bodyPr wrap="square" tIns="0" bIns="0" rtlCol="0" anchor="t">
            <a:spAutoFit/>
          </a:bodyPr>
          <a:lstStyle/>
          <a:p>
            <a:r>
              <a:rPr lang="zh-CN" altLang="en-US" sz="1600">
                <a:solidFill>
                  <a:srgbClr val="595959"/>
                </a:solidFill>
                <a:latin typeface="微软雅黑" panose="020B0503020204020204" pitchFamily="34" charset="-122"/>
                <a:ea typeface="微软雅黑" panose="020B0503020204020204" pitchFamily="34" charset="-122"/>
                <a:sym typeface="等线" panose="02010600030101010101" charset="-122"/>
              </a:rPr>
              <a:t>基础编程、自定义模块</a:t>
            </a:r>
          </a:p>
        </p:txBody>
      </p:sp>
      <p:sp>
        <p:nvSpPr>
          <p:cNvPr id="37" name="文本框 36"/>
          <p:cNvSpPr txBox="1"/>
          <p:nvPr>
            <p:custDataLst>
              <p:tags r:id="rId9"/>
            </p:custDataLst>
          </p:nvPr>
        </p:nvSpPr>
        <p:spPr>
          <a:xfrm>
            <a:off x="6635253" y="2789637"/>
            <a:ext cx="1325880" cy="276860"/>
          </a:xfrm>
          <a:prstGeom prst="rect">
            <a:avLst/>
          </a:prstGeom>
          <a:noFill/>
        </p:spPr>
        <p:txBody>
          <a:bodyPr wrap="square" tIns="0" bIns="0"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cs typeface="+mn-ea"/>
                <a:sym typeface="等线" panose="02010600030101010101" charset="-122"/>
              </a:rPr>
              <a:t>编程</a:t>
            </a:r>
          </a:p>
        </p:txBody>
      </p:sp>
      <p:pic>
        <p:nvPicPr>
          <p:cNvPr id="13" name="图片 12" descr="图片5">
            <a:extLst>
              <a:ext uri="{FF2B5EF4-FFF2-40B4-BE49-F238E27FC236}">
                <a16:creationId xmlns:a16="http://schemas.microsoft.com/office/drawing/2014/main" id="{4BB1187B-525F-4A09-AA0B-8DE2BBFECF33}"/>
              </a:ext>
            </a:extLst>
          </p:cNvPr>
          <p:cNvPicPr>
            <a:picLocks noChangeAspect="1"/>
          </p:cNvPicPr>
          <p:nvPr/>
        </p:nvPicPr>
        <p:blipFill>
          <a:blip r:embed="rId12"/>
          <a:stretch>
            <a:fillRect/>
          </a:stretch>
        </p:blipFill>
        <p:spPr>
          <a:xfrm>
            <a:off x="10319385" y="4973955"/>
            <a:ext cx="1801495" cy="1801495"/>
          </a:xfrm>
          <a:prstGeom prst="rect">
            <a:avLst/>
          </a:prstGeom>
        </p:spPr>
      </p:pic>
      <p:pic>
        <p:nvPicPr>
          <p:cNvPr id="14" name="图片 13" descr="徽标, 公司名称&#10;&#10;描述已自动生成">
            <a:extLst>
              <a:ext uri="{FF2B5EF4-FFF2-40B4-BE49-F238E27FC236}">
                <a16:creationId xmlns:a16="http://schemas.microsoft.com/office/drawing/2014/main" id="{572ACAB4-ECFD-A4B4-ECCA-9B0A8907A25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460625" y="2603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观察</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思考过程</a:t>
            </a:r>
          </a:p>
        </p:txBody>
      </p:sp>
      <p:sp>
        <p:nvSpPr>
          <p:cNvPr id="15" name="文本框 14">
            <a:extLst>
              <a:ext uri="{FF2B5EF4-FFF2-40B4-BE49-F238E27FC236}">
                <a16:creationId xmlns:a16="http://schemas.microsoft.com/office/drawing/2014/main" id="{451CE9CF-4779-470D-B3F8-F274B20FE0B1}"/>
              </a:ext>
            </a:extLst>
          </p:cNvPr>
          <p:cNvSpPr txBox="1"/>
          <p:nvPr/>
        </p:nvSpPr>
        <p:spPr>
          <a:xfrm>
            <a:off x="651898" y="943910"/>
            <a:ext cx="6094520" cy="523220"/>
          </a:xfrm>
          <a:prstGeom prst="rect">
            <a:avLst/>
          </a:prstGeom>
          <a:noFill/>
        </p:spPr>
        <p:txBody>
          <a:bodyPr wrap="square">
            <a:spAutoFit/>
          </a:bodyPr>
          <a:lstStyle/>
          <a:p>
            <a:r>
              <a:rPr lang="zh-CN" altLang="zh-CN" sz="2800" b="1" dirty="0">
                <a:effectLst/>
                <a:ea typeface="宋体" panose="02010600030101010101" pitchFamily="2" charset="-122"/>
                <a:cs typeface="华文楷体" panose="02010600040101010101" pitchFamily="2" charset="-122"/>
              </a:rPr>
              <a:t>任务分几个步骤？</a:t>
            </a:r>
            <a:endParaRPr lang="zh-CN" altLang="en-US" sz="2800" dirty="0"/>
          </a:p>
        </p:txBody>
      </p:sp>
      <p:sp>
        <p:nvSpPr>
          <p:cNvPr id="11" name="文本框 10">
            <a:extLst>
              <a:ext uri="{FF2B5EF4-FFF2-40B4-BE49-F238E27FC236}">
                <a16:creationId xmlns:a16="http://schemas.microsoft.com/office/drawing/2014/main" id="{D4DF28C7-2ADC-4881-975F-784D05B7E56D}"/>
              </a:ext>
            </a:extLst>
          </p:cNvPr>
          <p:cNvSpPr txBox="1"/>
          <p:nvPr/>
        </p:nvSpPr>
        <p:spPr>
          <a:xfrm>
            <a:off x="1899821" y="1704513"/>
            <a:ext cx="8549196" cy="3724096"/>
          </a:xfrm>
          <a:prstGeom prst="rect">
            <a:avLst/>
          </a:prstGeom>
          <a:noFill/>
        </p:spPr>
        <p:txBody>
          <a:bodyPr wrap="square">
            <a:spAutoFit/>
          </a:bodyPr>
          <a:lstStyle/>
          <a:p>
            <a:pPr indent="355600" algn="just">
              <a:spcBef>
                <a:spcPts val="600"/>
              </a:spcBef>
              <a:spcAft>
                <a:spcPts val="600"/>
              </a:spcAft>
            </a:pPr>
            <a:r>
              <a:rPr lang="en-US" altLang="zh-CN" sz="2800" kern="100" dirty="0">
                <a:solidFill>
                  <a:srgbClr val="000000"/>
                </a:solidFill>
                <a:effectLst/>
                <a:latin typeface="宋体" panose="02010600030101010101" pitchFamily="2" charset="-122"/>
                <a:ea typeface="宋体" panose="02010600030101010101" pitchFamily="2" charset="-122"/>
                <a:cs typeface="华文楷体" panose="02010600040101010101" pitchFamily="2" charset="-122"/>
              </a:rPr>
              <a:t>1.</a:t>
            </a:r>
            <a:r>
              <a:rPr lang="zh-CN" altLang="zh-CN" sz="2800" kern="100" dirty="0">
                <a:solidFill>
                  <a:srgbClr val="000000"/>
                </a:solidFill>
                <a:effectLst/>
                <a:latin typeface="Times New Roman" panose="02020603050405020304" pitchFamily="18" charset="0"/>
                <a:ea typeface="宋体" panose="02010600030101010101" pitchFamily="2" charset="-122"/>
                <a:cs typeface="华文楷体" panose="02010600040101010101" pitchFamily="2" charset="-122"/>
              </a:rPr>
              <a:t>无人机飞行的方向，是从交叉环的上面还是从下面开始穿环。</a:t>
            </a:r>
            <a:endParaRPr lang="zh-CN" altLang="zh-CN" sz="2800" kern="100" dirty="0">
              <a:effectLst/>
              <a:latin typeface="Times New Roman" panose="02020603050405020304" pitchFamily="18" charset="0"/>
              <a:ea typeface="宋体" panose="02010600030101010101" pitchFamily="2" charset="-122"/>
            </a:endParaRPr>
          </a:p>
          <a:p>
            <a:pPr indent="355600" algn="just">
              <a:spcBef>
                <a:spcPts val="600"/>
              </a:spcBef>
              <a:spcAft>
                <a:spcPts val="600"/>
              </a:spcAft>
            </a:pPr>
            <a:r>
              <a:rPr lang="en-US" altLang="zh-CN" sz="2800" kern="100" dirty="0">
                <a:solidFill>
                  <a:srgbClr val="000000"/>
                </a:solidFill>
                <a:effectLst/>
                <a:latin typeface="宋体" panose="02010600030101010101" pitchFamily="2" charset="-122"/>
                <a:ea typeface="宋体" panose="02010600030101010101" pitchFamily="2" charset="-122"/>
                <a:cs typeface="华文楷体" panose="02010600040101010101" pitchFamily="2" charset="-122"/>
              </a:rPr>
              <a:t>2.</a:t>
            </a:r>
            <a:r>
              <a:rPr lang="zh-CN" altLang="zh-CN" sz="2800" kern="100" dirty="0">
                <a:solidFill>
                  <a:srgbClr val="000000"/>
                </a:solidFill>
                <a:effectLst/>
                <a:latin typeface="Times New Roman" panose="02020603050405020304" pitchFamily="18" charset="0"/>
                <a:ea typeface="宋体" panose="02010600030101010101" pitchFamily="2" charset="-122"/>
                <a:cs typeface="华文楷体" panose="02010600040101010101" pitchFamily="2" charset="-122"/>
              </a:rPr>
              <a:t>确定编程无人机起飞高度，前进的距离，穿环的距离。</a:t>
            </a:r>
            <a:endParaRPr lang="zh-CN" altLang="zh-CN" sz="2800" kern="100" dirty="0">
              <a:effectLst/>
              <a:latin typeface="Times New Roman" panose="02020603050405020304" pitchFamily="18" charset="0"/>
              <a:ea typeface="宋体" panose="02010600030101010101" pitchFamily="2" charset="-122"/>
            </a:endParaRPr>
          </a:p>
          <a:p>
            <a:pPr indent="355600" algn="just">
              <a:spcBef>
                <a:spcPts val="600"/>
              </a:spcBef>
              <a:spcAft>
                <a:spcPts val="600"/>
              </a:spcAft>
            </a:pPr>
            <a:r>
              <a:rPr lang="en-US" altLang="zh-CN" sz="2800" kern="100" dirty="0">
                <a:solidFill>
                  <a:srgbClr val="000000"/>
                </a:solidFill>
                <a:effectLst/>
                <a:latin typeface="宋体" panose="02010600030101010101" pitchFamily="2" charset="-122"/>
                <a:ea typeface="宋体" panose="02010600030101010101" pitchFamily="2" charset="-122"/>
                <a:cs typeface="华文楷体" panose="02010600040101010101" pitchFamily="2" charset="-122"/>
              </a:rPr>
              <a:t>3.</a:t>
            </a:r>
            <a:r>
              <a:rPr lang="zh-CN" altLang="zh-CN" sz="2800" kern="100" dirty="0">
                <a:solidFill>
                  <a:srgbClr val="000000"/>
                </a:solidFill>
                <a:effectLst/>
                <a:latin typeface="Times New Roman" panose="02020603050405020304" pitchFamily="18" charset="0"/>
                <a:ea typeface="宋体" panose="02010600030101010101" pitchFamily="2" charset="-122"/>
                <a:cs typeface="华文楷体" panose="02010600040101010101" pitchFamily="2" charset="-122"/>
              </a:rPr>
              <a:t>确定定位标签的摆放位置。</a:t>
            </a:r>
            <a:r>
              <a:rPr lang="zh-CN" altLang="zh-CN" sz="2800" kern="100" dirty="0">
                <a:solidFill>
                  <a:srgbClr val="FF0000"/>
                </a:solidFill>
                <a:effectLst/>
                <a:latin typeface="Times New Roman" panose="02020603050405020304" pitchFamily="18" charset="0"/>
                <a:ea typeface="宋体" panose="02010600030101010101" pitchFamily="2" charset="-122"/>
                <a:cs typeface="华文楷体" panose="02010600040101010101" pitchFamily="2" charset="-122"/>
              </a:rPr>
              <a:t> </a:t>
            </a:r>
            <a:endParaRPr lang="zh-CN" altLang="zh-CN" sz="2800" kern="100" dirty="0">
              <a:effectLst/>
              <a:latin typeface="Times New Roman" panose="02020603050405020304" pitchFamily="18" charset="0"/>
              <a:ea typeface="宋体" panose="02010600030101010101" pitchFamily="2" charset="-122"/>
            </a:endParaRPr>
          </a:p>
          <a:p>
            <a:pPr indent="355600" algn="just">
              <a:spcBef>
                <a:spcPts val="600"/>
              </a:spcBef>
              <a:spcAft>
                <a:spcPts val="600"/>
              </a:spcAft>
            </a:pPr>
            <a:r>
              <a:rPr lang="en-US" altLang="zh-CN" sz="2800" kern="100" dirty="0">
                <a:solidFill>
                  <a:srgbClr val="000000"/>
                </a:solidFill>
                <a:effectLst/>
                <a:latin typeface="宋体" panose="02010600030101010101" pitchFamily="2" charset="-122"/>
                <a:ea typeface="宋体" panose="02010600030101010101" pitchFamily="2" charset="-122"/>
                <a:cs typeface="华文楷体" panose="02010600040101010101" pitchFamily="2" charset="-122"/>
              </a:rPr>
              <a:t>4.</a:t>
            </a:r>
            <a:r>
              <a:rPr lang="zh-CN" altLang="zh-CN" sz="2800" kern="100" dirty="0">
                <a:solidFill>
                  <a:srgbClr val="000000"/>
                </a:solidFill>
                <a:effectLst/>
                <a:latin typeface="Times New Roman" panose="02020603050405020304" pitchFamily="18" charset="0"/>
                <a:ea typeface="宋体" panose="02010600030101010101" pitchFamily="2" charset="-122"/>
                <a:cs typeface="华文楷体" panose="02010600040101010101" pitchFamily="2" charset="-122"/>
              </a:rPr>
              <a:t>确定编程无人机的飞行速度。</a:t>
            </a:r>
            <a:endParaRPr lang="zh-CN" altLang="zh-CN" sz="2800" kern="100" dirty="0">
              <a:effectLst/>
              <a:latin typeface="Times New Roman" panose="02020603050405020304" pitchFamily="18" charset="0"/>
              <a:ea typeface="宋体" panose="02010600030101010101" pitchFamily="2" charset="-122"/>
            </a:endParaRPr>
          </a:p>
          <a:p>
            <a:pPr indent="355600" algn="just">
              <a:spcBef>
                <a:spcPts val="600"/>
              </a:spcBef>
              <a:spcAft>
                <a:spcPts val="600"/>
              </a:spcAft>
            </a:pPr>
            <a:r>
              <a:rPr lang="en-US" altLang="zh-CN" sz="2800" kern="100" dirty="0">
                <a:solidFill>
                  <a:srgbClr val="000000"/>
                </a:solidFill>
                <a:effectLst/>
                <a:latin typeface="宋体" panose="02010600030101010101" pitchFamily="2" charset="-122"/>
                <a:ea typeface="宋体" panose="02010600030101010101" pitchFamily="2" charset="-122"/>
                <a:cs typeface="华文楷体" panose="02010600040101010101" pitchFamily="2" charset="-122"/>
              </a:rPr>
              <a:t>5.</a:t>
            </a:r>
            <a:r>
              <a:rPr lang="zh-CN" altLang="zh-CN" sz="2800" kern="100" dirty="0">
                <a:solidFill>
                  <a:srgbClr val="000000"/>
                </a:solidFill>
                <a:effectLst/>
                <a:latin typeface="Times New Roman" panose="02020603050405020304" pitchFamily="18" charset="0"/>
                <a:ea typeface="宋体" panose="02010600030101010101" pitchFamily="2" charset="-122"/>
                <a:cs typeface="华文楷体" panose="02010600040101010101" pitchFamily="2" charset="-122"/>
              </a:rPr>
              <a:t>确定编程飞行器的飞行轨迹。</a:t>
            </a:r>
            <a:endParaRPr lang="zh-CN" altLang="zh-CN" sz="2800" kern="100" dirty="0">
              <a:effectLst/>
              <a:latin typeface="Times New Roman" panose="02020603050405020304" pitchFamily="18" charset="0"/>
              <a:ea typeface="宋体" panose="02010600030101010101" pitchFamily="2" charset="-122"/>
            </a:endParaRPr>
          </a:p>
        </p:txBody>
      </p:sp>
      <p:pic>
        <p:nvPicPr>
          <p:cNvPr id="10" name="图片 9" descr="徽标, 公司名称&#10;&#10;描述已自动生成">
            <a:extLst>
              <a:ext uri="{FF2B5EF4-FFF2-40B4-BE49-F238E27FC236}">
                <a16:creationId xmlns:a16="http://schemas.microsoft.com/office/drawing/2014/main" id="{E09A75A7-A15B-EB9F-54F8-C00DB2C16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059A61-F3E6-4F3E-ABEB-E2CEDCC095A6}"/>
              </a:ext>
            </a:extLst>
          </p:cNvPr>
          <p:cNvSpPr>
            <a:spLocks noGrp="1"/>
          </p:cNvSpPr>
          <p:nvPr>
            <p:ph type="title"/>
          </p:nvPr>
        </p:nvSpPr>
        <p:spPr>
          <a:xfrm>
            <a:off x="509357" y="633247"/>
            <a:ext cx="10569606" cy="736600"/>
          </a:xfrm>
        </p:spPr>
        <p:txBody>
          <a:bodyPr>
            <a:normAutofit fontScale="90000"/>
          </a:bodyPr>
          <a:lstStyle/>
          <a:p>
            <a:pPr indent="266700">
              <a:lnSpc>
                <a:spcPts val="1900"/>
              </a:lnSpc>
              <a:spcBef>
                <a:spcPts val="600"/>
              </a:spcBef>
              <a:spcAft>
                <a:spcPts val="600"/>
              </a:spcAft>
            </a:pPr>
            <a:r>
              <a:rPr lang="zh-CN" altLang="zh-CN" sz="2000" b="1" kern="100" dirty="0">
                <a:effectLst/>
                <a:latin typeface="Times New Roman" panose="02020603050405020304" pitchFamily="18" charset="0"/>
                <a:ea typeface="宋体" panose="02010600030101010101" pitchFamily="2" charset="-122"/>
                <a:cs typeface="华文楷体" panose="02010600040101010101" pitchFamily="2" charset="-122"/>
              </a:rPr>
              <a:t> 这几个步骤是编程需要的逻辑思路，可以在纸上画一个简易程序的流程图</a:t>
            </a:r>
            <a:br>
              <a:rPr lang="zh-CN" altLang="zh-CN" sz="2000" b="1" kern="100" dirty="0">
                <a:effectLst/>
                <a:latin typeface="Times New Roman" panose="02020603050405020304" pitchFamily="18" charset="0"/>
                <a:ea typeface="宋体" panose="02010600030101010101" pitchFamily="2" charset="-122"/>
              </a:rPr>
            </a:br>
            <a:r>
              <a:rPr lang="zh-CN" altLang="zh-CN" sz="2000" b="1" kern="100" dirty="0">
                <a:effectLst/>
                <a:latin typeface="Times New Roman" panose="02020603050405020304" pitchFamily="18" charset="0"/>
                <a:ea typeface="宋体" panose="02010600030101010101" pitchFamily="2" charset="-122"/>
                <a:cs typeface="华文楷体" panose="02010600040101010101" pitchFamily="2" charset="-122"/>
              </a:rPr>
              <a:t>如下图所示：</a:t>
            </a:r>
            <a:br>
              <a:rPr lang="zh-CN" altLang="zh-CN" sz="1800" kern="100" dirty="0">
                <a:effectLst/>
                <a:latin typeface="Times New Roman" panose="02020603050405020304" pitchFamily="18" charset="0"/>
                <a:ea typeface="宋体" panose="02010600030101010101" pitchFamily="2" charset="-122"/>
              </a:rPr>
            </a:br>
            <a:endParaRPr lang="zh-CN" altLang="en-US" dirty="0"/>
          </a:p>
        </p:txBody>
      </p:sp>
      <p:pic>
        <p:nvPicPr>
          <p:cNvPr id="12" name="图片 11" descr="图片8">
            <a:extLst>
              <a:ext uri="{FF2B5EF4-FFF2-40B4-BE49-F238E27FC236}">
                <a16:creationId xmlns:a16="http://schemas.microsoft.com/office/drawing/2014/main" id="{2BEE2591-6C3A-4AAF-8FEF-93958DFEA85C}"/>
              </a:ext>
            </a:extLst>
          </p:cNvPr>
          <p:cNvPicPr>
            <a:picLocks noChangeAspect="1"/>
          </p:cNvPicPr>
          <p:nvPr/>
        </p:nvPicPr>
        <p:blipFill>
          <a:blip r:embed="rId2"/>
          <a:stretch>
            <a:fillRect/>
          </a:stretch>
        </p:blipFill>
        <p:spPr>
          <a:xfrm>
            <a:off x="5234" y="1321943"/>
            <a:ext cx="4058051" cy="5792311"/>
          </a:xfrm>
          <a:prstGeom prst="rect">
            <a:avLst/>
          </a:prstGeom>
        </p:spPr>
      </p:pic>
      <p:cxnSp>
        <p:nvCxnSpPr>
          <p:cNvPr id="13" name="直接连接符 12">
            <a:extLst>
              <a:ext uri="{FF2B5EF4-FFF2-40B4-BE49-F238E27FC236}">
                <a16:creationId xmlns:a16="http://schemas.microsoft.com/office/drawing/2014/main" id="{7E7A0810-224E-4E80-8ED6-1B70EEEDE9D3}"/>
              </a:ext>
            </a:extLst>
          </p:cNvPr>
          <p:cNvCxnSpPr/>
          <p:nvPr/>
        </p:nvCxnSpPr>
        <p:spPr>
          <a:xfrm flipV="1">
            <a:off x="86594" y="447274"/>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4" name="文本框 13">
            <a:extLst>
              <a:ext uri="{FF2B5EF4-FFF2-40B4-BE49-F238E27FC236}">
                <a16:creationId xmlns:a16="http://schemas.microsoft.com/office/drawing/2014/main" id="{F62A823A-A613-4470-8075-C738A03D727D}"/>
              </a:ext>
            </a:extLst>
          </p:cNvPr>
          <p:cNvSpPr txBox="1"/>
          <p:nvPr/>
        </p:nvSpPr>
        <p:spPr>
          <a:xfrm>
            <a:off x="86594" y="106279"/>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5" name="文本框 14">
            <a:extLst>
              <a:ext uri="{FF2B5EF4-FFF2-40B4-BE49-F238E27FC236}">
                <a16:creationId xmlns:a16="http://schemas.microsoft.com/office/drawing/2014/main" id="{B9A4D026-F164-4214-ABFA-C431291120AE}"/>
              </a:ext>
            </a:extLst>
          </p:cNvPr>
          <p:cNvSpPr txBox="1"/>
          <p:nvPr/>
        </p:nvSpPr>
        <p:spPr>
          <a:xfrm>
            <a:off x="2291949" y="104374"/>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简易流程图</a:t>
            </a:r>
          </a:p>
        </p:txBody>
      </p:sp>
      <p:pic>
        <p:nvPicPr>
          <p:cNvPr id="16" name="图片 15">
            <a:extLst>
              <a:ext uri="{FF2B5EF4-FFF2-40B4-BE49-F238E27FC236}">
                <a16:creationId xmlns:a16="http://schemas.microsoft.com/office/drawing/2014/main" id="{1C4173D4-F0A5-47DC-93DD-CD68C139D0CB}"/>
              </a:ext>
            </a:extLst>
          </p:cNvPr>
          <p:cNvPicPr>
            <a:picLocks noChangeAspect="1"/>
          </p:cNvPicPr>
          <p:nvPr/>
        </p:nvPicPr>
        <p:blipFill>
          <a:blip r:embed="rId3"/>
          <a:stretch>
            <a:fillRect/>
          </a:stretch>
        </p:blipFill>
        <p:spPr>
          <a:xfrm>
            <a:off x="4846251" y="1150982"/>
            <a:ext cx="4963573" cy="5666809"/>
          </a:xfrm>
          <a:prstGeom prst="rect">
            <a:avLst/>
          </a:prstGeom>
        </p:spPr>
      </p:pic>
      <p:pic>
        <p:nvPicPr>
          <p:cNvPr id="18" name="图片 17" descr="图片5">
            <a:extLst>
              <a:ext uri="{FF2B5EF4-FFF2-40B4-BE49-F238E27FC236}">
                <a16:creationId xmlns:a16="http://schemas.microsoft.com/office/drawing/2014/main" id="{D7D2193A-9176-4355-A66A-60FE4BD0C5E9}"/>
              </a:ext>
            </a:extLst>
          </p:cNvPr>
          <p:cNvPicPr>
            <a:picLocks noChangeAspect="1"/>
          </p:cNvPicPr>
          <p:nvPr/>
        </p:nvPicPr>
        <p:blipFill>
          <a:blip r:embed="rId4"/>
          <a:stretch>
            <a:fillRect/>
          </a:stretch>
        </p:blipFill>
        <p:spPr>
          <a:xfrm>
            <a:off x="10319385" y="4973955"/>
            <a:ext cx="1801495" cy="1801495"/>
          </a:xfrm>
          <a:prstGeom prst="rect">
            <a:avLst/>
          </a:prstGeom>
        </p:spPr>
      </p:pic>
      <p:pic>
        <p:nvPicPr>
          <p:cNvPr id="9" name="图片 8" descr="徽标, 公司名称&#10;&#10;描述已自动生成">
            <a:extLst>
              <a:ext uri="{FF2B5EF4-FFF2-40B4-BE49-F238E27FC236}">
                <a16:creationId xmlns:a16="http://schemas.microsoft.com/office/drawing/2014/main" id="{ACBDD5F6-B63D-F0A0-12A5-9E3A9AB6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extLst>
      <p:ext uri="{BB962C8B-B14F-4D97-AF65-F5344CB8AC3E}">
        <p14:creationId xmlns:p14="http://schemas.microsoft.com/office/powerpoint/2010/main" val="47360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5"/>
          <p:cNvPicPr>
            <a:picLocks noChangeAspect="1"/>
          </p:cNvPicPr>
          <p:nvPr/>
        </p:nvPicPr>
        <p:blipFill>
          <a:blip r:embed="rId2"/>
          <a:stretch>
            <a:fillRect/>
          </a:stretch>
        </p:blipFill>
        <p:spPr>
          <a:xfrm>
            <a:off x="10319385" y="4973955"/>
            <a:ext cx="1801495" cy="1801495"/>
          </a:xfrm>
          <a:prstGeom prst="rect">
            <a:avLst/>
          </a:prstGeom>
        </p:spPr>
      </p:pic>
      <p:cxnSp>
        <p:nvCxnSpPr>
          <p:cNvPr id="9" name="直接连接符 8"/>
          <p:cNvCxnSpPr/>
          <p:nvPr/>
        </p:nvCxnSpPr>
        <p:spPr>
          <a:xfrm flipV="1">
            <a:off x="255270" y="603250"/>
            <a:ext cx="4562475" cy="27305"/>
          </a:xfrm>
          <a:prstGeom prst="line">
            <a:avLst/>
          </a:prstGeom>
          <a:ln w="28575" cmpd="sng">
            <a:solidFill>
              <a:srgbClr val="428F85"/>
            </a:solidFill>
            <a:prstDash val="solid"/>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255270" y="262255"/>
            <a:ext cx="1718945" cy="368300"/>
          </a:xfrm>
          <a:prstGeom prst="rect">
            <a:avLst/>
          </a:prstGeom>
          <a:solidFill>
            <a:srgbClr val="428F85"/>
          </a:solidFill>
          <a:ln>
            <a:solidFill>
              <a:srgbClr val="428F85"/>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a:t>二、编程</a:t>
            </a:r>
          </a:p>
        </p:txBody>
      </p:sp>
      <p:sp>
        <p:nvSpPr>
          <p:cNvPr id="14" name="文本框 13"/>
          <p:cNvSpPr txBox="1"/>
          <p:nvPr/>
        </p:nvSpPr>
        <p:spPr>
          <a:xfrm>
            <a:off x="2851412" y="234950"/>
            <a:ext cx="2083435"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方案一</a:t>
            </a:r>
          </a:p>
        </p:txBody>
      </p:sp>
      <p:sp>
        <p:nvSpPr>
          <p:cNvPr id="16" name="文本框 15">
            <a:extLst>
              <a:ext uri="{FF2B5EF4-FFF2-40B4-BE49-F238E27FC236}">
                <a16:creationId xmlns:a16="http://schemas.microsoft.com/office/drawing/2014/main" id="{386295FF-ED4E-443B-A1AB-741A9CE5DBF8}"/>
              </a:ext>
            </a:extLst>
          </p:cNvPr>
          <p:cNvSpPr txBox="1"/>
          <p:nvPr/>
        </p:nvSpPr>
        <p:spPr>
          <a:xfrm>
            <a:off x="845869" y="1061085"/>
            <a:ext cx="6094520" cy="335989"/>
          </a:xfrm>
          <a:prstGeom prst="rect">
            <a:avLst/>
          </a:prstGeom>
          <a:noFill/>
        </p:spPr>
        <p:txBody>
          <a:bodyPr wrap="square">
            <a:spAutoFit/>
          </a:bodyPr>
          <a:lstStyle/>
          <a:p>
            <a:pPr indent="177800" algn="just">
              <a:lnSpc>
                <a:spcPts val="1900"/>
              </a:lnSpc>
              <a:spcBef>
                <a:spcPts val="600"/>
              </a:spcBef>
              <a:spcAft>
                <a:spcPts val="600"/>
              </a:spcAft>
            </a:pPr>
            <a:r>
              <a:rPr lang="zh-CN"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先搭建场地如图</a:t>
            </a:r>
            <a:r>
              <a:rPr lang="en-US"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1</a:t>
            </a:r>
            <a:r>
              <a:rPr lang="zh-CN" altLang="zh-CN" sz="1800" kern="100" dirty="0">
                <a:effectLst/>
                <a:latin typeface="Times New Roman" panose="02020603050405020304" pitchFamily="18" charset="0"/>
                <a:ea typeface="宋体" panose="02010600030101010101" pitchFamily="2" charset="-122"/>
                <a:cs typeface="华文楷体" panose="02010600040101010101" pitchFamily="2" charset="-122"/>
              </a:rPr>
              <a:t>：</a:t>
            </a:r>
            <a:endParaRPr lang="zh-CN" altLang="zh-CN" sz="1200" kern="100" dirty="0">
              <a:effectLst/>
              <a:latin typeface="Times New Roman" panose="02020603050405020304" pitchFamily="18" charset="0"/>
              <a:ea typeface="宋体" panose="02010600030101010101" pitchFamily="2" charset="-122"/>
            </a:endParaRPr>
          </a:p>
        </p:txBody>
      </p:sp>
      <p:pic>
        <p:nvPicPr>
          <p:cNvPr id="18" name="图片 17" descr="图片8">
            <a:extLst>
              <a:ext uri="{FF2B5EF4-FFF2-40B4-BE49-F238E27FC236}">
                <a16:creationId xmlns:a16="http://schemas.microsoft.com/office/drawing/2014/main" id="{06399DC3-E622-4D47-871B-FD7D687236F3}"/>
              </a:ext>
            </a:extLst>
          </p:cNvPr>
          <p:cNvPicPr>
            <a:picLocks noChangeAspect="1"/>
          </p:cNvPicPr>
          <p:nvPr/>
        </p:nvPicPr>
        <p:blipFill>
          <a:blip r:embed="rId3"/>
          <a:stretch>
            <a:fillRect/>
          </a:stretch>
        </p:blipFill>
        <p:spPr>
          <a:xfrm>
            <a:off x="0" y="1458510"/>
            <a:ext cx="3782843" cy="5399490"/>
          </a:xfrm>
          <a:prstGeom prst="rect">
            <a:avLst/>
          </a:prstGeom>
        </p:spPr>
      </p:pic>
      <p:pic>
        <p:nvPicPr>
          <p:cNvPr id="11" name="图片 10">
            <a:extLst>
              <a:ext uri="{FF2B5EF4-FFF2-40B4-BE49-F238E27FC236}">
                <a16:creationId xmlns:a16="http://schemas.microsoft.com/office/drawing/2014/main" id="{E439B00B-BE5F-4715-92C4-EB211454B9C8}"/>
              </a:ext>
            </a:extLst>
          </p:cNvPr>
          <p:cNvPicPr>
            <a:picLocks noChangeAspect="1"/>
          </p:cNvPicPr>
          <p:nvPr/>
        </p:nvPicPr>
        <p:blipFill>
          <a:blip r:embed="rId4"/>
          <a:stretch>
            <a:fillRect/>
          </a:stretch>
        </p:blipFill>
        <p:spPr>
          <a:xfrm>
            <a:off x="4437548" y="1088390"/>
            <a:ext cx="5881837" cy="4789037"/>
          </a:xfrm>
          <a:prstGeom prst="rect">
            <a:avLst/>
          </a:prstGeom>
        </p:spPr>
      </p:pic>
      <p:pic>
        <p:nvPicPr>
          <p:cNvPr id="10" name="图片 9" descr="徽标, 公司名称&#10;&#10;描述已自动生成">
            <a:extLst>
              <a:ext uri="{FF2B5EF4-FFF2-40B4-BE49-F238E27FC236}">
                <a16:creationId xmlns:a16="http://schemas.microsoft.com/office/drawing/2014/main" id="{CF13E0F0-9C4B-7C24-54A6-775A92ACE7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9352" y="54204"/>
            <a:ext cx="1282147" cy="42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1"/>
  <p:tag name="KSO_WM_UNIT_ID" val="diagram20181256_4*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2"/>
  <p:tag name="KSO_WM_UNIT_ID" val="diagram20181256_4*l_h_i*1_2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3"/>
  <p:tag name="KSO_WM_UNIT_ID" val="diagram20181256_4*l_h_i*1_2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4"/>
  <p:tag name="KSO_WM_UNIT_ID" val="diagram20181256_4*l_h_i*1_2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5"/>
  <p:tag name="KSO_WM_UNIT_ID" val="diagram20181256_4*l_h_i*1_2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6"/>
  <p:tag name="KSO_WM_UNIT_ID" val="diagram20181256_4*l_h_i*1_2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7"/>
  <p:tag name="KSO_WM_UNIT_ID" val="diagram20181256_4*l_h_i*1_2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2_1"/>
  <p:tag name="KSO_WM_UNIT_ID" val="diagram20181256_4*l_h_f*1_2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2_1"/>
  <p:tag name="KSO_WM_UNIT_ID" val="diagram20181256_4*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1"/>
  <p:tag name="KSO_WM_UNIT_ID" val="diagram20181256_4*l_h_i*1_3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2"/>
  <p:tag name="KSO_WM_UNIT_ID" val="diagram20181256_4*l_h_i*1_3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2"/>
  <p:tag name="KSO_WM_UNIT_ID" val="diagram20181256_4*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3"/>
  <p:tag name="KSO_WM_UNIT_ID" val="diagram20181256_4*l_h_i*1_3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4"/>
  <p:tag name="KSO_WM_UNIT_ID" val="diagram20181256_4*l_h_i*1_3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5"/>
  <p:tag name="KSO_WM_UNIT_ID" val="diagram20181256_4*l_h_i*1_3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6"/>
  <p:tag name="KSO_WM_UNIT_ID" val="diagram20181256_4*l_h_i*1_3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3_7"/>
  <p:tag name="KSO_WM_UNIT_ID" val="diagram20181256_4*l_h_i*1_3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3_1"/>
  <p:tag name="KSO_WM_UNIT_ID" val="diagram20181256_4*l_h_f*1_3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3_1"/>
  <p:tag name="KSO_WM_UNIT_ID" val="diagram20181256_4*l_h_a*1_3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1"/>
  <p:tag name="KSO_WM_UNIT_ID" val="diagram20181256_4*l_h_i*1_4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2"/>
  <p:tag name="KSO_WM_UNIT_ID" val="diagram20181256_4*l_h_i*1_4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3"/>
  <p:tag name="KSO_WM_UNIT_ID" val="diagram20181256_4*l_h_i*1_4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3"/>
  <p:tag name="KSO_WM_UNIT_ID" val="diagram20181256_4*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4"/>
  <p:tag name="KSO_WM_UNIT_ID" val="diagram20181256_4*l_h_i*1_4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5"/>
  <p:tag name="KSO_WM_UNIT_ID" val="diagram20181256_4*l_h_i*1_4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6"/>
  <p:tag name="KSO_WM_UNIT_ID" val="diagram20181256_4*l_h_i*1_4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4_7"/>
  <p:tag name="KSO_WM_UNIT_ID" val="diagram20181256_4*l_h_i*1_4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4_1"/>
  <p:tag name="KSO_WM_UNIT_ID" val="diagram20181256_4*l_h_f*1_4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4_1"/>
  <p:tag name="KSO_WM_UNIT_ID" val="diagram20181256_4*l_h_a*1_4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2_1"/>
  <p:tag name="KSO_WM_UNIT_ID" val="diagram20181256_4*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1"/>
  <p:tag name="KSO_WM_UNIT_ID" val="diagram20181256_4*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2"/>
  <p:tag name="KSO_WM_UNIT_ID" val="diagram20181256_4*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3"/>
  <p:tag name="KSO_WM_UNIT_ID" val="diagram20181256_4*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4"/>
  <p:tag name="KSO_WM_UNIT_ID" val="diagram20181256_4*l_h_i*1_1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4"/>
  <p:tag name="KSO_WM_UNIT_ID" val="diagram20181256_4*l_h_i*1_1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5"/>
  <p:tag name="KSO_WM_UNIT_ID" val="diagram20181256_4*l_h_i*1_1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6"/>
  <p:tag name="KSO_WM_UNIT_ID" val="diagram20181256_4*l_h_i*1_1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7"/>
  <p:tag name="KSO_WM_UNIT_ID" val="diagram20181256_4*l_h_i*1_1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1_1"/>
  <p:tag name="KSO_WM_UNIT_ID" val="diagram20181256_4*l_h_f*1_1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2_1"/>
  <p:tag name="KSO_WM_UNIT_ID" val="diagram20181256_4*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1"/>
  <p:tag name="KSO_WM_UNIT_ID" val="diagram20181256_4*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2"/>
  <p:tag name="KSO_WM_UNIT_ID" val="diagram20181256_4*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3"/>
  <p:tag name="KSO_WM_UNIT_ID" val="diagram20181256_4*l_h_i*1_1_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4"/>
  <p:tag name="KSO_WM_UNIT_ID" val="diagram20181256_4*l_h_i*1_1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5"/>
  <p:tag name="KSO_WM_UNIT_ID" val="diagram20181256_4*l_h_i*1_1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5"/>
  <p:tag name="KSO_WM_UNIT_ID" val="diagram20181256_4*l_h_i*1_1_5"/>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6"/>
  <p:tag name="KSO_WM_UNIT_ID" val="diagram20181256_4*l_h_i*1_1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7"/>
  <p:tag name="KSO_WM_UNIT_ID" val="diagram20181256_4*l_h_i*1_1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1_1"/>
  <p:tag name="KSO_WM_UNIT_ID" val="diagram20181256_4*l_h_f*1_1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a"/>
  <p:tag name="KSO_WM_UNIT_INDEX" val="1_2_1"/>
  <p:tag name="KSO_WM_UNIT_ID" val="diagram20181256_4*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输入标题"/>
  <p:tag name="KSO_WM_UNIT_TEXT_FILL_FORE_SCHEMECOLOR_INDEX" val="1"/>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6"/>
  <p:tag name="KSO_WM_UNIT_ID" val="diagram20181256_4*l_h_i*1_1_6"/>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1_7"/>
  <p:tag name="KSO_WM_UNIT_ID" val="diagram20181256_4*l_h_i*1_1_7"/>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f"/>
  <p:tag name="KSO_WM_UNIT_INDEX" val="1_1_1"/>
  <p:tag name="KSO_WM_UNIT_ID" val="diagram20181256_4*l_h_f*1_1_1"/>
  <p:tag name="KSO_WM_UNIT_LAYERLEVEL" val="1_1_1"/>
  <p:tag name="KSO_WM_UNIT_VALUE" val="10"/>
  <p:tag name="KSO_WM_UNIT_HIGHLIGHT" val="0"/>
  <p:tag name="KSO_WM_UNIT_COMPATIBLE" val="0"/>
  <p:tag name="KSO_WM_UNIT_CLEAR" val="0"/>
  <p:tag name="KSO_WM_BEAUTIFY_FLAG" val="#wm#"/>
  <p:tag name="KSO_WM_TAG_VERSION" val="1.0"/>
  <p:tag name="KSO_WM_DIAGRAM_GROUP_CODE" val="l1-1"/>
  <p:tag name="KSO_WM_UNIT_PRESET_TEXT" val="点击此处输入文本内容"/>
  <p:tag name="KSO_WM_UNIT_TEXT_FILL_FORE_SCHEMECOLOR_INDEX" val="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56"/>
  <p:tag name="KSO_WM_UNIT_TYPE" val="l_h_i"/>
  <p:tag name="KSO_WM_UNIT_INDEX" val="1_2_1"/>
  <p:tag name="KSO_WM_UNIT_ID" val="diagram20181256_4*l_h_i*1_2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heme/theme1.xml><?xml version="1.0" encoding="utf-8"?>
<a:theme xmlns:a="http://schemas.openxmlformats.org/drawingml/2006/main" name="1_Office 主题​​">
  <a:themeElements>
    <a:clrScheme name="自定义 1262">
      <a:dk1>
        <a:sysClr val="windowText" lastClr="000000"/>
      </a:dk1>
      <a:lt1>
        <a:sysClr val="window" lastClr="FFFFFF"/>
      </a:lt1>
      <a:dk2>
        <a:srgbClr val="44546A"/>
      </a:dk2>
      <a:lt2>
        <a:srgbClr val="E7E6E6"/>
      </a:lt2>
      <a:accent1>
        <a:srgbClr val="E88F13"/>
      </a:accent1>
      <a:accent2>
        <a:srgbClr val="F2B56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1108</Words>
  <Application>Microsoft Office PowerPoint</Application>
  <PresentationFormat>宽屏</PresentationFormat>
  <Paragraphs>103</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等线</vt:lpstr>
      <vt:lpstr>等线 Light</vt:lpstr>
      <vt:lpstr>宋体</vt:lpstr>
      <vt:lpstr>微软雅黑</vt:lpstr>
      <vt:lpstr>Arial</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这几个步骤是编程需要的逻辑思路，可以在纸上画一个简易程序的流程图 如下图所示： </vt:lpstr>
      <vt:lpstr>PowerPoint 演示文稿</vt:lpstr>
      <vt:lpstr>PowerPoint 演示文稿</vt:lpstr>
      <vt:lpstr>制作新模块步骤： </vt:lpstr>
      <vt:lpstr>PowerPoint 演示文稿</vt:lpstr>
      <vt:lpstr>PowerPoint 演示文稿</vt:lpstr>
      <vt:lpstr>你认为哪一种方案比较合理？还有没有其他更好的方案？同学们可以把自己的想法填写到下面图表内。 </vt:lpstr>
      <vt:lpstr> 1.激光高度计的定义和原理         激光高度计是安装在飞机、卫星等测试平台上实现远距离非接触测量高程的仪器。它主要激光发射模块、激光接收模块和数据处理模块三部分组成。        激光发射模块发射出的激光首先被打到地面、洋面上的冰块等探测目标上，然后被目标反射回飞机或卫星等测试平台上。激光接收模块接收到反射回来的光信号，并把它转换成为电信号。数据处理模块会精确地测量出从激光发射到激光高度计接收到激光的时间，而这段时间就是激光在大气中的传输时间，在这段时间内，激光行走的路程是高度计与探测目标间距离的两倍。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M13401</cp:lastModifiedBy>
  <cp:revision>219</cp:revision>
  <dcterms:created xsi:type="dcterms:W3CDTF">2019-06-19T02:08:00Z</dcterms:created>
  <dcterms:modified xsi:type="dcterms:W3CDTF">2022-06-10T02:20:07Z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ED708F57317F42E3B5DD53B0B287C065</vt:lpwstr>
  </property>
</Properties>
</file>