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Lst>
  <p:sldIdLst>
    <p:sldId id="258" r:id="rId2"/>
    <p:sldId id="259" r:id="rId3"/>
    <p:sldId id="283" r:id="rId4"/>
    <p:sldId id="260" r:id="rId5"/>
    <p:sldId id="318" r:id="rId6"/>
    <p:sldId id="284" r:id="rId7"/>
    <p:sldId id="313" r:id="rId8"/>
    <p:sldId id="289" r:id="rId9"/>
    <p:sldId id="304" r:id="rId10"/>
    <p:sldId id="312" r:id="rId11"/>
    <p:sldId id="290" r:id="rId12"/>
    <p:sldId id="294" r:id="rId13"/>
    <p:sldId id="296" r:id="rId14"/>
    <p:sldId id="295" r:id="rId15"/>
    <p:sldId id="319" r:id="rId16"/>
    <p:sldId id="320" r:id="rId17"/>
    <p:sldId id="321" r:id="rId18"/>
    <p:sldId id="314" r:id="rId19"/>
    <p:sldId id="322" r:id="rId20"/>
    <p:sldId id="316" r:id="rId21"/>
    <p:sldId id="323" r:id="rId22"/>
    <p:sldId id="315" r:id="rId23"/>
    <p:sldId id="282"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6">
          <p15:clr>
            <a:srgbClr val="A4A3A4"/>
          </p15:clr>
        </p15:guide>
        <p15:guide id="2" pos="380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8F85"/>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64" d="100"/>
          <a:sy n="64" d="100"/>
        </p:scale>
        <p:origin x="64" y="128"/>
      </p:cViewPr>
      <p:guideLst>
        <p:guide orient="horz" pos="2146"/>
        <p:guide pos="380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2DB34B-FD53-4173-AEA9-806DE8C1EF0F}"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B761BFA5-FFB0-49EF-9749-A482BC6456D9}">
      <dgm:prSet/>
      <dgm:spPr/>
      <dgm:t>
        <a:bodyPr/>
        <a:lstStyle/>
        <a:p>
          <a:r>
            <a:rPr lang="en-US"/>
            <a:t>1.</a:t>
          </a:r>
          <a:r>
            <a:rPr lang="zh-CN"/>
            <a:t>定义好无人机的起飞模式。</a:t>
          </a:r>
          <a:endParaRPr lang="en-US"/>
        </a:p>
      </dgm:t>
    </dgm:pt>
    <dgm:pt modelId="{E0BD9419-5B05-4311-84C1-AFBC33EB44BB}" type="parTrans" cxnId="{5140BC08-E592-456A-9D99-5E8B337687E0}">
      <dgm:prSet/>
      <dgm:spPr/>
      <dgm:t>
        <a:bodyPr/>
        <a:lstStyle/>
        <a:p>
          <a:endParaRPr lang="en-US"/>
        </a:p>
      </dgm:t>
    </dgm:pt>
    <dgm:pt modelId="{AF2ADA6F-C708-41E5-93FD-96B958B01837}" type="sibTrans" cxnId="{5140BC08-E592-456A-9D99-5E8B337687E0}">
      <dgm:prSet/>
      <dgm:spPr/>
      <dgm:t>
        <a:bodyPr/>
        <a:lstStyle/>
        <a:p>
          <a:endParaRPr lang="en-US"/>
        </a:p>
      </dgm:t>
    </dgm:pt>
    <dgm:pt modelId="{76A2F433-3E14-4DA3-86BE-3E39F0AC0F76}">
      <dgm:prSet/>
      <dgm:spPr/>
      <dgm:t>
        <a:bodyPr/>
        <a:lstStyle/>
        <a:p>
          <a:r>
            <a:rPr lang="en-US"/>
            <a:t>2.</a:t>
          </a:r>
          <a:r>
            <a:rPr lang="zh-CN"/>
            <a:t>确定编程无人机的飞行速度和高度。</a:t>
          </a:r>
          <a:endParaRPr lang="en-US"/>
        </a:p>
      </dgm:t>
    </dgm:pt>
    <dgm:pt modelId="{C4E77A95-C358-4EDC-8514-2CA5A3843E51}" type="parTrans" cxnId="{35E2A788-844E-4261-9370-016CCE92440A}">
      <dgm:prSet/>
      <dgm:spPr/>
      <dgm:t>
        <a:bodyPr/>
        <a:lstStyle/>
        <a:p>
          <a:endParaRPr lang="en-US"/>
        </a:p>
      </dgm:t>
    </dgm:pt>
    <dgm:pt modelId="{6B83A347-953D-4BAE-B2DC-09BCC565F7C7}" type="sibTrans" cxnId="{35E2A788-844E-4261-9370-016CCE92440A}">
      <dgm:prSet/>
      <dgm:spPr/>
      <dgm:t>
        <a:bodyPr/>
        <a:lstStyle/>
        <a:p>
          <a:endParaRPr lang="en-US"/>
        </a:p>
      </dgm:t>
    </dgm:pt>
    <dgm:pt modelId="{2D459C52-84B2-4A29-BCC0-785483E43CAA}">
      <dgm:prSet/>
      <dgm:spPr/>
      <dgm:t>
        <a:bodyPr/>
        <a:lstStyle/>
        <a:p>
          <a:r>
            <a:rPr lang="en-US"/>
            <a:t>3.</a:t>
          </a:r>
          <a:r>
            <a:rPr lang="zh-CN"/>
            <a:t>运用舵机夹具的相关语句夹取纸杯。</a:t>
          </a:r>
          <a:endParaRPr lang="en-US"/>
        </a:p>
      </dgm:t>
    </dgm:pt>
    <dgm:pt modelId="{7F097D05-FEF7-4B69-8967-F870C1F971BD}" type="parTrans" cxnId="{C85D45AD-9143-4441-B530-0EF7711BD331}">
      <dgm:prSet/>
      <dgm:spPr/>
      <dgm:t>
        <a:bodyPr/>
        <a:lstStyle/>
        <a:p>
          <a:endParaRPr lang="en-US"/>
        </a:p>
      </dgm:t>
    </dgm:pt>
    <dgm:pt modelId="{A41D06A8-FDE8-471C-B457-5A36857F81C8}" type="sibTrans" cxnId="{C85D45AD-9143-4441-B530-0EF7711BD331}">
      <dgm:prSet/>
      <dgm:spPr/>
      <dgm:t>
        <a:bodyPr/>
        <a:lstStyle/>
        <a:p>
          <a:endParaRPr lang="en-US"/>
        </a:p>
      </dgm:t>
    </dgm:pt>
    <dgm:pt modelId="{B985AD57-A170-442E-9BA1-BD126E1FFADE}">
      <dgm:prSet/>
      <dgm:spPr/>
      <dgm:t>
        <a:bodyPr/>
        <a:lstStyle/>
        <a:p>
          <a:r>
            <a:rPr lang="en-US"/>
            <a:t>4.</a:t>
          </a:r>
          <a:r>
            <a:rPr lang="zh-CN"/>
            <a:t>在投放到投放区投放纸杯。</a:t>
          </a:r>
          <a:endParaRPr lang="en-US"/>
        </a:p>
      </dgm:t>
    </dgm:pt>
    <dgm:pt modelId="{85E50F8F-D579-421D-A9FE-31A93F7E76DC}" type="parTrans" cxnId="{120DF7CC-8501-4EC3-9707-2E83656BDB2B}">
      <dgm:prSet/>
      <dgm:spPr/>
      <dgm:t>
        <a:bodyPr/>
        <a:lstStyle/>
        <a:p>
          <a:endParaRPr lang="en-US"/>
        </a:p>
      </dgm:t>
    </dgm:pt>
    <dgm:pt modelId="{09E50F1B-DDEE-40D0-A1EB-FB86F9812E4F}" type="sibTrans" cxnId="{120DF7CC-8501-4EC3-9707-2E83656BDB2B}">
      <dgm:prSet/>
      <dgm:spPr/>
      <dgm:t>
        <a:bodyPr/>
        <a:lstStyle/>
        <a:p>
          <a:endParaRPr lang="en-US"/>
        </a:p>
      </dgm:t>
    </dgm:pt>
    <dgm:pt modelId="{A26DCF0B-7F14-4503-858A-8D3524D22B67}">
      <dgm:prSet/>
      <dgm:spPr/>
      <dgm:t>
        <a:bodyPr/>
        <a:lstStyle/>
        <a:p>
          <a:r>
            <a:rPr lang="zh-CN"/>
            <a:t>小结： 这几个步骤是编程需要的逻辑思路，需要了解舵机夹具是在程序哪个步骤中应用，在投放区采用那种方式投放？</a:t>
          </a:r>
          <a:endParaRPr lang="en-US"/>
        </a:p>
      </dgm:t>
    </dgm:pt>
    <dgm:pt modelId="{6018ECA0-C110-4A4C-AB8B-D68206B79373}" type="parTrans" cxnId="{046E2C89-AD6C-46F0-9295-85AA3DEAA821}">
      <dgm:prSet/>
      <dgm:spPr/>
      <dgm:t>
        <a:bodyPr/>
        <a:lstStyle/>
        <a:p>
          <a:endParaRPr lang="en-US"/>
        </a:p>
      </dgm:t>
    </dgm:pt>
    <dgm:pt modelId="{6F0BFFE0-9511-483F-84F3-75C98FDE47C7}" type="sibTrans" cxnId="{046E2C89-AD6C-46F0-9295-85AA3DEAA821}">
      <dgm:prSet/>
      <dgm:spPr/>
      <dgm:t>
        <a:bodyPr/>
        <a:lstStyle/>
        <a:p>
          <a:endParaRPr lang="en-US"/>
        </a:p>
      </dgm:t>
    </dgm:pt>
    <dgm:pt modelId="{63E414BA-9393-4147-8BD8-282770FB7A16}" type="pres">
      <dgm:prSet presAssocID="{832DB34B-FD53-4173-AEA9-806DE8C1EF0F}" presName="outerComposite" presStyleCnt="0">
        <dgm:presLayoutVars>
          <dgm:chMax val="5"/>
          <dgm:dir/>
          <dgm:resizeHandles val="exact"/>
        </dgm:presLayoutVars>
      </dgm:prSet>
      <dgm:spPr/>
    </dgm:pt>
    <dgm:pt modelId="{21A2CA65-4775-433F-AE6A-4E9D507C42C2}" type="pres">
      <dgm:prSet presAssocID="{832DB34B-FD53-4173-AEA9-806DE8C1EF0F}" presName="dummyMaxCanvas" presStyleCnt="0">
        <dgm:presLayoutVars/>
      </dgm:prSet>
      <dgm:spPr/>
    </dgm:pt>
    <dgm:pt modelId="{FD59E726-410C-4872-950F-82AA69CDCBB4}" type="pres">
      <dgm:prSet presAssocID="{832DB34B-FD53-4173-AEA9-806DE8C1EF0F}" presName="FiveNodes_1" presStyleLbl="node1" presStyleIdx="0" presStyleCnt="5">
        <dgm:presLayoutVars>
          <dgm:bulletEnabled val="1"/>
        </dgm:presLayoutVars>
      </dgm:prSet>
      <dgm:spPr/>
    </dgm:pt>
    <dgm:pt modelId="{C59E7891-F954-4572-BDA9-F3C3A767DBEC}" type="pres">
      <dgm:prSet presAssocID="{832DB34B-FD53-4173-AEA9-806DE8C1EF0F}" presName="FiveNodes_2" presStyleLbl="node1" presStyleIdx="1" presStyleCnt="5">
        <dgm:presLayoutVars>
          <dgm:bulletEnabled val="1"/>
        </dgm:presLayoutVars>
      </dgm:prSet>
      <dgm:spPr/>
    </dgm:pt>
    <dgm:pt modelId="{F0DA4A04-954F-40EB-A1B1-A1D45FD3D9C9}" type="pres">
      <dgm:prSet presAssocID="{832DB34B-FD53-4173-AEA9-806DE8C1EF0F}" presName="FiveNodes_3" presStyleLbl="node1" presStyleIdx="2" presStyleCnt="5">
        <dgm:presLayoutVars>
          <dgm:bulletEnabled val="1"/>
        </dgm:presLayoutVars>
      </dgm:prSet>
      <dgm:spPr/>
    </dgm:pt>
    <dgm:pt modelId="{875662E7-7E7A-4182-8EF4-FDB0167F6273}" type="pres">
      <dgm:prSet presAssocID="{832DB34B-FD53-4173-AEA9-806DE8C1EF0F}" presName="FiveNodes_4" presStyleLbl="node1" presStyleIdx="3" presStyleCnt="5">
        <dgm:presLayoutVars>
          <dgm:bulletEnabled val="1"/>
        </dgm:presLayoutVars>
      </dgm:prSet>
      <dgm:spPr/>
    </dgm:pt>
    <dgm:pt modelId="{F9A9310E-4D51-4DE8-8C4D-773F277BE96B}" type="pres">
      <dgm:prSet presAssocID="{832DB34B-FD53-4173-AEA9-806DE8C1EF0F}" presName="FiveNodes_5" presStyleLbl="node1" presStyleIdx="4" presStyleCnt="5">
        <dgm:presLayoutVars>
          <dgm:bulletEnabled val="1"/>
        </dgm:presLayoutVars>
      </dgm:prSet>
      <dgm:spPr/>
    </dgm:pt>
    <dgm:pt modelId="{9AE934B3-8FE5-4FC2-900D-04A0BBF61882}" type="pres">
      <dgm:prSet presAssocID="{832DB34B-FD53-4173-AEA9-806DE8C1EF0F}" presName="FiveConn_1-2" presStyleLbl="fgAccFollowNode1" presStyleIdx="0" presStyleCnt="4">
        <dgm:presLayoutVars>
          <dgm:bulletEnabled val="1"/>
        </dgm:presLayoutVars>
      </dgm:prSet>
      <dgm:spPr/>
    </dgm:pt>
    <dgm:pt modelId="{32625CC4-319E-4DE7-BA7F-24F027088C2A}" type="pres">
      <dgm:prSet presAssocID="{832DB34B-FD53-4173-AEA9-806DE8C1EF0F}" presName="FiveConn_2-3" presStyleLbl="fgAccFollowNode1" presStyleIdx="1" presStyleCnt="4">
        <dgm:presLayoutVars>
          <dgm:bulletEnabled val="1"/>
        </dgm:presLayoutVars>
      </dgm:prSet>
      <dgm:spPr/>
    </dgm:pt>
    <dgm:pt modelId="{7C05619C-D56D-45F1-9157-18659FD67A29}" type="pres">
      <dgm:prSet presAssocID="{832DB34B-FD53-4173-AEA9-806DE8C1EF0F}" presName="FiveConn_3-4" presStyleLbl="fgAccFollowNode1" presStyleIdx="2" presStyleCnt="4">
        <dgm:presLayoutVars>
          <dgm:bulletEnabled val="1"/>
        </dgm:presLayoutVars>
      </dgm:prSet>
      <dgm:spPr/>
    </dgm:pt>
    <dgm:pt modelId="{C92FD84F-A40E-4BF9-A406-6C5B09944A07}" type="pres">
      <dgm:prSet presAssocID="{832DB34B-FD53-4173-AEA9-806DE8C1EF0F}" presName="FiveConn_4-5" presStyleLbl="fgAccFollowNode1" presStyleIdx="3" presStyleCnt="4">
        <dgm:presLayoutVars>
          <dgm:bulletEnabled val="1"/>
        </dgm:presLayoutVars>
      </dgm:prSet>
      <dgm:spPr/>
    </dgm:pt>
    <dgm:pt modelId="{3AA23C13-7399-44C8-8D9C-3066118C0242}" type="pres">
      <dgm:prSet presAssocID="{832DB34B-FD53-4173-AEA9-806DE8C1EF0F}" presName="FiveNodes_1_text" presStyleLbl="node1" presStyleIdx="4" presStyleCnt="5">
        <dgm:presLayoutVars>
          <dgm:bulletEnabled val="1"/>
        </dgm:presLayoutVars>
      </dgm:prSet>
      <dgm:spPr/>
    </dgm:pt>
    <dgm:pt modelId="{9EF6A1D1-E871-451D-A221-4A53FF9C2B18}" type="pres">
      <dgm:prSet presAssocID="{832DB34B-FD53-4173-AEA9-806DE8C1EF0F}" presName="FiveNodes_2_text" presStyleLbl="node1" presStyleIdx="4" presStyleCnt="5">
        <dgm:presLayoutVars>
          <dgm:bulletEnabled val="1"/>
        </dgm:presLayoutVars>
      </dgm:prSet>
      <dgm:spPr/>
    </dgm:pt>
    <dgm:pt modelId="{2F0978DA-3B97-47C8-9A18-C0F186E4E34B}" type="pres">
      <dgm:prSet presAssocID="{832DB34B-FD53-4173-AEA9-806DE8C1EF0F}" presName="FiveNodes_3_text" presStyleLbl="node1" presStyleIdx="4" presStyleCnt="5">
        <dgm:presLayoutVars>
          <dgm:bulletEnabled val="1"/>
        </dgm:presLayoutVars>
      </dgm:prSet>
      <dgm:spPr/>
    </dgm:pt>
    <dgm:pt modelId="{19BA2B4F-C2CD-41F5-BC16-25017E354D15}" type="pres">
      <dgm:prSet presAssocID="{832DB34B-FD53-4173-AEA9-806DE8C1EF0F}" presName="FiveNodes_4_text" presStyleLbl="node1" presStyleIdx="4" presStyleCnt="5">
        <dgm:presLayoutVars>
          <dgm:bulletEnabled val="1"/>
        </dgm:presLayoutVars>
      </dgm:prSet>
      <dgm:spPr/>
    </dgm:pt>
    <dgm:pt modelId="{336C5861-FF8D-4AAD-9AAF-61DF6EA1AA6B}" type="pres">
      <dgm:prSet presAssocID="{832DB34B-FD53-4173-AEA9-806DE8C1EF0F}" presName="FiveNodes_5_text" presStyleLbl="node1" presStyleIdx="4" presStyleCnt="5">
        <dgm:presLayoutVars>
          <dgm:bulletEnabled val="1"/>
        </dgm:presLayoutVars>
      </dgm:prSet>
      <dgm:spPr/>
    </dgm:pt>
  </dgm:ptLst>
  <dgm:cxnLst>
    <dgm:cxn modelId="{5140BC08-E592-456A-9D99-5E8B337687E0}" srcId="{832DB34B-FD53-4173-AEA9-806DE8C1EF0F}" destId="{B761BFA5-FFB0-49EF-9749-A482BC6456D9}" srcOrd="0" destOrd="0" parTransId="{E0BD9419-5B05-4311-84C1-AFBC33EB44BB}" sibTransId="{AF2ADA6F-C708-41E5-93FD-96B958B01837}"/>
    <dgm:cxn modelId="{8607A60B-6B38-410D-AB77-5C85ECA73254}" type="presOf" srcId="{B985AD57-A170-442E-9BA1-BD126E1FFADE}" destId="{875662E7-7E7A-4182-8EF4-FDB0167F6273}" srcOrd="0" destOrd="0" presId="urn:microsoft.com/office/officeart/2005/8/layout/vProcess5"/>
    <dgm:cxn modelId="{4B6D740D-76CF-4BB1-9077-71AD6DDC8FF4}" type="presOf" srcId="{A41D06A8-FDE8-471C-B457-5A36857F81C8}" destId="{7C05619C-D56D-45F1-9157-18659FD67A29}" srcOrd="0" destOrd="0" presId="urn:microsoft.com/office/officeart/2005/8/layout/vProcess5"/>
    <dgm:cxn modelId="{ECE49F0F-CE7B-4FC3-BA6B-28DCF5715EB2}" type="presOf" srcId="{2D459C52-84B2-4A29-BCC0-785483E43CAA}" destId="{F0DA4A04-954F-40EB-A1B1-A1D45FD3D9C9}" srcOrd="0" destOrd="0" presId="urn:microsoft.com/office/officeart/2005/8/layout/vProcess5"/>
    <dgm:cxn modelId="{1A096315-F151-4C7C-9B77-BC58F2F7F196}" type="presOf" srcId="{76A2F433-3E14-4DA3-86BE-3E39F0AC0F76}" destId="{9EF6A1D1-E871-451D-A221-4A53FF9C2B18}" srcOrd="1" destOrd="0" presId="urn:microsoft.com/office/officeart/2005/8/layout/vProcess5"/>
    <dgm:cxn modelId="{471C6E30-C0DE-42CC-B42D-AE14EC250E4F}" type="presOf" srcId="{AF2ADA6F-C708-41E5-93FD-96B958B01837}" destId="{9AE934B3-8FE5-4FC2-900D-04A0BBF61882}" srcOrd="0" destOrd="0" presId="urn:microsoft.com/office/officeart/2005/8/layout/vProcess5"/>
    <dgm:cxn modelId="{A05C2F33-808C-4293-86C6-FB83595AFFA4}" type="presOf" srcId="{A26DCF0B-7F14-4503-858A-8D3524D22B67}" destId="{336C5861-FF8D-4AAD-9AAF-61DF6EA1AA6B}" srcOrd="1" destOrd="0" presId="urn:microsoft.com/office/officeart/2005/8/layout/vProcess5"/>
    <dgm:cxn modelId="{D953166E-8480-4BC6-8F94-5AC8C17C8CC4}" type="presOf" srcId="{6B83A347-953D-4BAE-B2DC-09BCC565F7C7}" destId="{32625CC4-319E-4DE7-BA7F-24F027088C2A}" srcOrd="0" destOrd="0" presId="urn:microsoft.com/office/officeart/2005/8/layout/vProcess5"/>
    <dgm:cxn modelId="{4122C579-D7D1-4E2A-942E-A16369462135}" type="presOf" srcId="{B985AD57-A170-442E-9BA1-BD126E1FFADE}" destId="{19BA2B4F-C2CD-41F5-BC16-25017E354D15}" srcOrd="1" destOrd="0" presId="urn:microsoft.com/office/officeart/2005/8/layout/vProcess5"/>
    <dgm:cxn modelId="{35E2A788-844E-4261-9370-016CCE92440A}" srcId="{832DB34B-FD53-4173-AEA9-806DE8C1EF0F}" destId="{76A2F433-3E14-4DA3-86BE-3E39F0AC0F76}" srcOrd="1" destOrd="0" parTransId="{C4E77A95-C358-4EDC-8514-2CA5A3843E51}" sibTransId="{6B83A347-953D-4BAE-B2DC-09BCC565F7C7}"/>
    <dgm:cxn modelId="{046E2C89-AD6C-46F0-9295-85AA3DEAA821}" srcId="{832DB34B-FD53-4173-AEA9-806DE8C1EF0F}" destId="{A26DCF0B-7F14-4503-858A-8D3524D22B67}" srcOrd="4" destOrd="0" parTransId="{6018ECA0-C110-4A4C-AB8B-D68206B79373}" sibTransId="{6F0BFFE0-9511-483F-84F3-75C98FDE47C7}"/>
    <dgm:cxn modelId="{52CDE198-16DF-43F3-A8F3-6655DA0A2BBB}" type="presOf" srcId="{B761BFA5-FFB0-49EF-9749-A482BC6456D9}" destId="{3AA23C13-7399-44C8-8D9C-3066118C0242}" srcOrd="1" destOrd="0" presId="urn:microsoft.com/office/officeart/2005/8/layout/vProcess5"/>
    <dgm:cxn modelId="{C85D45AD-9143-4441-B530-0EF7711BD331}" srcId="{832DB34B-FD53-4173-AEA9-806DE8C1EF0F}" destId="{2D459C52-84B2-4A29-BCC0-785483E43CAA}" srcOrd="2" destOrd="0" parTransId="{7F097D05-FEF7-4B69-8967-F870C1F971BD}" sibTransId="{A41D06A8-FDE8-471C-B457-5A36857F81C8}"/>
    <dgm:cxn modelId="{CF439AC4-D205-4AFF-B55C-FA1A6D9AA28E}" type="presOf" srcId="{B761BFA5-FFB0-49EF-9749-A482BC6456D9}" destId="{FD59E726-410C-4872-950F-82AA69CDCBB4}" srcOrd="0" destOrd="0" presId="urn:microsoft.com/office/officeart/2005/8/layout/vProcess5"/>
    <dgm:cxn modelId="{120DF7CC-8501-4EC3-9707-2E83656BDB2B}" srcId="{832DB34B-FD53-4173-AEA9-806DE8C1EF0F}" destId="{B985AD57-A170-442E-9BA1-BD126E1FFADE}" srcOrd="3" destOrd="0" parTransId="{85E50F8F-D579-421D-A9FE-31A93F7E76DC}" sibTransId="{09E50F1B-DDEE-40D0-A1EB-FB86F9812E4F}"/>
    <dgm:cxn modelId="{D79859E1-34F4-4A5A-98AC-923987365AD4}" type="presOf" srcId="{2D459C52-84B2-4A29-BCC0-785483E43CAA}" destId="{2F0978DA-3B97-47C8-9A18-C0F186E4E34B}" srcOrd="1" destOrd="0" presId="urn:microsoft.com/office/officeart/2005/8/layout/vProcess5"/>
    <dgm:cxn modelId="{2A895FE3-5841-449D-BC33-8B463E186C78}" type="presOf" srcId="{A26DCF0B-7F14-4503-858A-8D3524D22B67}" destId="{F9A9310E-4D51-4DE8-8C4D-773F277BE96B}" srcOrd="0" destOrd="0" presId="urn:microsoft.com/office/officeart/2005/8/layout/vProcess5"/>
    <dgm:cxn modelId="{3257E3ED-4B03-49A0-B6FC-FBD6E994F78A}" type="presOf" srcId="{09E50F1B-DDEE-40D0-A1EB-FB86F9812E4F}" destId="{C92FD84F-A40E-4BF9-A406-6C5B09944A07}" srcOrd="0" destOrd="0" presId="urn:microsoft.com/office/officeart/2005/8/layout/vProcess5"/>
    <dgm:cxn modelId="{3A32E2F5-3ABD-40E8-BC17-191820C0618B}" type="presOf" srcId="{76A2F433-3E14-4DA3-86BE-3E39F0AC0F76}" destId="{C59E7891-F954-4572-BDA9-F3C3A767DBEC}" srcOrd="0" destOrd="0" presId="urn:microsoft.com/office/officeart/2005/8/layout/vProcess5"/>
    <dgm:cxn modelId="{65C0B6FD-EDF4-48AE-A2AC-52AA2B02D98B}" type="presOf" srcId="{832DB34B-FD53-4173-AEA9-806DE8C1EF0F}" destId="{63E414BA-9393-4147-8BD8-282770FB7A16}" srcOrd="0" destOrd="0" presId="urn:microsoft.com/office/officeart/2005/8/layout/vProcess5"/>
    <dgm:cxn modelId="{D551B2F1-0A91-479C-B139-079DAE5A4587}" type="presParOf" srcId="{63E414BA-9393-4147-8BD8-282770FB7A16}" destId="{21A2CA65-4775-433F-AE6A-4E9D507C42C2}" srcOrd="0" destOrd="0" presId="urn:microsoft.com/office/officeart/2005/8/layout/vProcess5"/>
    <dgm:cxn modelId="{1AE81978-2641-4567-9A01-2D22EC579E5C}" type="presParOf" srcId="{63E414BA-9393-4147-8BD8-282770FB7A16}" destId="{FD59E726-410C-4872-950F-82AA69CDCBB4}" srcOrd="1" destOrd="0" presId="urn:microsoft.com/office/officeart/2005/8/layout/vProcess5"/>
    <dgm:cxn modelId="{6C9AC2A6-E733-4D47-B38A-5A938BEFB0A1}" type="presParOf" srcId="{63E414BA-9393-4147-8BD8-282770FB7A16}" destId="{C59E7891-F954-4572-BDA9-F3C3A767DBEC}" srcOrd="2" destOrd="0" presId="urn:microsoft.com/office/officeart/2005/8/layout/vProcess5"/>
    <dgm:cxn modelId="{FD710675-9D88-44FF-85B3-5DBD9947DA4A}" type="presParOf" srcId="{63E414BA-9393-4147-8BD8-282770FB7A16}" destId="{F0DA4A04-954F-40EB-A1B1-A1D45FD3D9C9}" srcOrd="3" destOrd="0" presId="urn:microsoft.com/office/officeart/2005/8/layout/vProcess5"/>
    <dgm:cxn modelId="{948187CE-2E80-40E5-8CA4-3F9BCBEE7F93}" type="presParOf" srcId="{63E414BA-9393-4147-8BD8-282770FB7A16}" destId="{875662E7-7E7A-4182-8EF4-FDB0167F6273}" srcOrd="4" destOrd="0" presId="urn:microsoft.com/office/officeart/2005/8/layout/vProcess5"/>
    <dgm:cxn modelId="{870501B8-5632-4939-A4F8-68A387A1826F}" type="presParOf" srcId="{63E414BA-9393-4147-8BD8-282770FB7A16}" destId="{F9A9310E-4D51-4DE8-8C4D-773F277BE96B}" srcOrd="5" destOrd="0" presId="urn:microsoft.com/office/officeart/2005/8/layout/vProcess5"/>
    <dgm:cxn modelId="{593A416F-06AD-4766-9F57-C87D98EAE5DA}" type="presParOf" srcId="{63E414BA-9393-4147-8BD8-282770FB7A16}" destId="{9AE934B3-8FE5-4FC2-900D-04A0BBF61882}" srcOrd="6" destOrd="0" presId="urn:microsoft.com/office/officeart/2005/8/layout/vProcess5"/>
    <dgm:cxn modelId="{F175FD92-EE51-45C9-A7E4-6D78D1236ECF}" type="presParOf" srcId="{63E414BA-9393-4147-8BD8-282770FB7A16}" destId="{32625CC4-319E-4DE7-BA7F-24F027088C2A}" srcOrd="7" destOrd="0" presId="urn:microsoft.com/office/officeart/2005/8/layout/vProcess5"/>
    <dgm:cxn modelId="{A7A74011-A083-4FA0-BF6C-DBC7C2113E46}" type="presParOf" srcId="{63E414BA-9393-4147-8BD8-282770FB7A16}" destId="{7C05619C-D56D-45F1-9157-18659FD67A29}" srcOrd="8" destOrd="0" presId="urn:microsoft.com/office/officeart/2005/8/layout/vProcess5"/>
    <dgm:cxn modelId="{0C5145EF-8F21-49B8-A9EA-44869A9E969E}" type="presParOf" srcId="{63E414BA-9393-4147-8BD8-282770FB7A16}" destId="{C92FD84F-A40E-4BF9-A406-6C5B09944A07}" srcOrd="9" destOrd="0" presId="urn:microsoft.com/office/officeart/2005/8/layout/vProcess5"/>
    <dgm:cxn modelId="{4E1D4CC3-DA6A-4042-9D3B-BEA51C289C97}" type="presParOf" srcId="{63E414BA-9393-4147-8BD8-282770FB7A16}" destId="{3AA23C13-7399-44C8-8D9C-3066118C0242}" srcOrd="10" destOrd="0" presId="urn:microsoft.com/office/officeart/2005/8/layout/vProcess5"/>
    <dgm:cxn modelId="{5AC6614F-475B-4564-9552-4060E52E9318}" type="presParOf" srcId="{63E414BA-9393-4147-8BD8-282770FB7A16}" destId="{9EF6A1D1-E871-451D-A221-4A53FF9C2B18}" srcOrd="11" destOrd="0" presId="urn:microsoft.com/office/officeart/2005/8/layout/vProcess5"/>
    <dgm:cxn modelId="{69F796C0-29BA-4F4B-B30E-5EC230EA6591}" type="presParOf" srcId="{63E414BA-9393-4147-8BD8-282770FB7A16}" destId="{2F0978DA-3B97-47C8-9A18-C0F186E4E34B}" srcOrd="12" destOrd="0" presId="urn:microsoft.com/office/officeart/2005/8/layout/vProcess5"/>
    <dgm:cxn modelId="{A3806651-D803-43FE-B744-E52EECC2F74E}" type="presParOf" srcId="{63E414BA-9393-4147-8BD8-282770FB7A16}" destId="{19BA2B4F-C2CD-41F5-BC16-25017E354D15}" srcOrd="13" destOrd="0" presId="urn:microsoft.com/office/officeart/2005/8/layout/vProcess5"/>
    <dgm:cxn modelId="{F95D5F40-CC4F-4CA4-8992-72D3772595DF}" type="presParOf" srcId="{63E414BA-9393-4147-8BD8-282770FB7A16}" destId="{336C5861-FF8D-4AAD-9AAF-61DF6EA1AA6B}" srcOrd="14"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9E726-410C-4872-950F-82AA69CDCBB4}">
      <dsp:nvSpPr>
        <dsp:cNvPr id="0" name=""/>
        <dsp:cNvSpPr/>
      </dsp:nvSpPr>
      <dsp:spPr>
        <a:xfrm>
          <a:off x="0" y="0"/>
          <a:ext cx="5857808" cy="7029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1.</a:t>
          </a:r>
          <a:r>
            <a:rPr lang="zh-CN" sz="1400" kern="1200"/>
            <a:t>定义好无人机的起飞模式。</a:t>
          </a:r>
          <a:endParaRPr lang="en-US" sz="1400" kern="1200"/>
        </a:p>
      </dsp:txBody>
      <dsp:txXfrm>
        <a:off x="20587" y="20587"/>
        <a:ext cx="5017076" cy="661733"/>
      </dsp:txXfrm>
    </dsp:sp>
    <dsp:sp modelId="{C59E7891-F954-4572-BDA9-F3C3A767DBEC}">
      <dsp:nvSpPr>
        <dsp:cNvPr id="0" name=""/>
        <dsp:cNvSpPr/>
      </dsp:nvSpPr>
      <dsp:spPr>
        <a:xfrm>
          <a:off x="437433" y="800533"/>
          <a:ext cx="5857808" cy="7029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2.</a:t>
          </a:r>
          <a:r>
            <a:rPr lang="zh-CN" sz="1400" kern="1200"/>
            <a:t>确定编程无人机的飞行速度和高度。</a:t>
          </a:r>
          <a:endParaRPr lang="en-US" sz="1400" kern="1200"/>
        </a:p>
      </dsp:txBody>
      <dsp:txXfrm>
        <a:off x="458020" y="821120"/>
        <a:ext cx="4922310" cy="661733"/>
      </dsp:txXfrm>
    </dsp:sp>
    <dsp:sp modelId="{F0DA4A04-954F-40EB-A1B1-A1D45FD3D9C9}">
      <dsp:nvSpPr>
        <dsp:cNvPr id="0" name=""/>
        <dsp:cNvSpPr/>
      </dsp:nvSpPr>
      <dsp:spPr>
        <a:xfrm>
          <a:off x="874867" y="1601067"/>
          <a:ext cx="5857808" cy="7029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3.</a:t>
          </a:r>
          <a:r>
            <a:rPr lang="zh-CN" sz="1400" kern="1200"/>
            <a:t>运用舵机夹具的相关语句夹取纸杯。</a:t>
          </a:r>
          <a:endParaRPr lang="en-US" sz="1400" kern="1200"/>
        </a:p>
      </dsp:txBody>
      <dsp:txXfrm>
        <a:off x="895454" y="1621654"/>
        <a:ext cx="4922310" cy="661733"/>
      </dsp:txXfrm>
    </dsp:sp>
    <dsp:sp modelId="{875662E7-7E7A-4182-8EF4-FDB0167F6273}">
      <dsp:nvSpPr>
        <dsp:cNvPr id="0" name=""/>
        <dsp:cNvSpPr/>
      </dsp:nvSpPr>
      <dsp:spPr>
        <a:xfrm>
          <a:off x="1312301" y="2401601"/>
          <a:ext cx="5857808" cy="7029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4.</a:t>
          </a:r>
          <a:r>
            <a:rPr lang="zh-CN" sz="1400" kern="1200"/>
            <a:t>在投放到投放区投放纸杯。</a:t>
          </a:r>
          <a:endParaRPr lang="en-US" sz="1400" kern="1200"/>
        </a:p>
      </dsp:txBody>
      <dsp:txXfrm>
        <a:off x="1332888" y="2422188"/>
        <a:ext cx="4922310" cy="661733"/>
      </dsp:txXfrm>
    </dsp:sp>
    <dsp:sp modelId="{F9A9310E-4D51-4DE8-8C4D-773F277BE96B}">
      <dsp:nvSpPr>
        <dsp:cNvPr id="0" name=""/>
        <dsp:cNvSpPr/>
      </dsp:nvSpPr>
      <dsp:spPr>
        <a:xfrm>
          <a:off x="1749734" y="3202135"/>
          <a:ext cx="5857808" cy="7029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zh-CN" sz="1400" kern="1200"/>
            <a:t>小结： 这几个步骤是编程需要的逻辑思路，需要了解舵机夹具是在程序哪个步骤中应用，在投放区采用那种方式投放？</a:t>
          </a:r>
          <a:endParaRPr lang="en-US" sz="1400" kern="1200"/>
        </a:p>
      </dsp:txBody>
      <dsp:txXfrm>
        <a:off x="1770321" y="3222722"/>
        <a:ext cx="4922310" cy="661733"/>
      </dsp:txXfrm>
    </dsp:sp>
    <dsp:sp modelId="{9AE934B3-8FE5-4FC2-900D-04A0BBF61882}">
      <dsp:nvSpPr>
        <dsp:cNvPr id="0" name=""/>
        <dsp:cNvSpPr/>
      </dsp:nvSpPr>
      <dsp:spPr>
        <a:xfrm>
          <a:off x="5400918" y="513513"/>
          <a:ext cx="456890" cy="45689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503718" y="513513"/>
        <a:ext cx="251290" cy="343810"/>
      </dsp:txXfrm>
    </dsp:sp>
    <dsp:sp modelId="{32625CC4-319E-4DE7-BA7F-24F027088C2A}">
      <dsp:nvSpPr>
        <dsp:cNvPr id="0" name=""/>
        <dsp:cNvSpPr/>
      </dsp:nvSpPr>
      <dsp:spPr>
        <a:xfrm>
          <a:off x="5838351" y="1314046"/>
          <a:ext cx="456890" cy="45689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941151" y="1314046"/>
        <a:ext cx="251290" cy="343810"/>
      </dsp:txXfrm>
    </dsp:sp>
    <dsp:sp modelId="{7C05619C-D56D-45F1-9157-18659FD67A29}">
      <dsp:nvSpPr>
        <dsp:cNvPr id="0" name=""/>
        <dsp:cNvSpPr/>
      </dsp:nvSpPr>
      <dsp:spPr>
        <a:xfrm>
          <a:off x="6275785" y="2102865"/>
          <a:ext cx="456890" cy="45689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378585" y="2102865"/>
        <a:ext cx="251290" cy="343810"/>
      </dsp:txXfrm>
    </dsp:sp>
    <dsp:sp modelId="{C92FD84F-A40E-4BF9-A406-6C5B09944A07}">
      <dsp:nvSpPr>
        <dsp:cNvPr id="0" name=""/>
        <dsp:cNvSpPr/>
      </dsp:nvSpPr>
      <dsp:spPr>
        <a:xfrm>
          <a:off x="6713219" y="2911209"/>
          <a:ext cx="456890" cy="45689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816019" y="2911209"/>
        <a:ext cx="251290" cy="34381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CABBF96-A01C-4F54-89D7-928AD38C6C02}" type="datetimeFigureOut">
              <a:rPr lang="zh-CN" altLang="en-US" smtClean="0"/>
              <a:t>2022/6/10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CC1260-D977-4098-A196-E6C848562B6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2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CABBF96-A01C-4F54-89D7-928AD38C6C02}" type="datetimeFigureOut">
              <a:rPr lang="zh-CN" altLang="en-US" smtClean="0"/>
              <a:t>2022/6/10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CC1260-D977-4098-A196-E6C848562B6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4CABBF96-A01C-4F54-89D7-928AD38C6C02}" type="datetimeFigureOut">
              <a:rPr lang="zh-CN" altLang="en-US" smtClean="0"/>
              <a:t>2022/6/10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CC1260-D977-4098-A196-E6C848562B6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ABBF96-A01C-4F54-89D7-928AD38C6C02}" type="datetimeFigureOut">
              <a:rPr lang="zh-CN" altLang="en-US" smtClean="0"/>
              <a:t>2022/6/10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CC1260-D977-4098-A196-E6C848562B6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ABBF96-A01C-4F54-89D7-928AD38C6C02}" type="datetimeFigureOut">
              <a:rPr lang="zh-CN" altLang="en-US" smtClean="0"/>
              <a:t>2022/6/10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CC1260-D977-4098-A196-E6C848562B65}"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1820" y="297815"/>
            <a:ext cx="1137920" cy="1014730"/>
          </a:xfrm>
          <a:prstGeom prst="rect">
            <a:avLst/>
          </a:prstGeom>
        </p:spPr>
      </p:pic>
      <p:cxnSp>
        <p:nvCxnSpPr>
          <p:cNvPr id="6" name="直接连接符 5"/>
          <p:cNvCxnSpPr/>
          <p:nvPr userDrawn="1"/>
        </p:nvCxnSpPr>
        <p:spPr>
          <a:xfrm flipH="1" flipV="1">
            <a:off x="1143000" y="1312545"/>
            <a:ext cx="9878695" cy="825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CABBF96-A01C-4F54-89D7-928AD38C6C02}" type="datetimeFigureOut">
              <a:rPr lang="zh-CN" altLang="en-US" smtClean="0"/>
              <a:t>2022/6/10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CC1260-D977-4098-A196-E6C848562B6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CABBF96-A01C-4F54-89D7-928AD38C6C02}" type="datetimeFigureOut">
              <a:rPr lang="zh-CN" altLang="en-US" smtClean="0"/>
              <a:t>2022/6/10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CC1260-D977-4098-A196-E6C848562B6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CABBF96-A01C-4F54-89D7-928AD38C6C02}" type="datetimeFigureOut">
              <a:rPr lang="zh-CN" altLang="en-US" smtClean="0"/>
              <a:t>2022/6/10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CC1260-D977-4098-A196-E6C848562B6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CABBF96-A01C-4F54-89D7-928AD38C6C02}" type="datetimeFigureOut">
              <a:rPr lang="zh-CN" altLang="en-US" smtClean="0"/>
              <a:t>2022/6/10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CC1260-D977-4098-A196-E6C848562B6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BBF96-A01C-4F54-89D7-928AD38C6C02}" type="datetimeFigureOut">
              <a:rPr lang="zh-CN" altLang="en-US" smtClean="0"/>
              <a:t>2022/6/10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C1260-D977-4098-A196-E6C848562B6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package" Target="../embeddings/Microsoft_Word_Document.docx"/><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image" Target="../media/image8.png"/><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image" Target="../media/image11.svg"/><Relationship Id="rId47" Type="http://schemas.openxmlformats.org/officeDocument/2006/relationships/image" Target="../media/image16.png"/><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slideLayout" Target="../slideLayouts/slideLayout1.xml"/><Relationship Id="rId40" Type="http://schemas.openxmlformats.org/officeDocument/2006/relationships/image" Target="../media/image9.svg"/><Relationship Id="rId45" Type="http://schemas.openxmlformats.org/officeDocument/2006/relationships/image" Target="../media/image14.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image" Target="../media/image13.sv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image" Target="../media/image12.png"/><Relationship Id="rId8" Type="http://schemas.openxmlformats.org/officeDocument/2006/relationships/tags" Target="../tags/tag8.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image" Target="../media/image7.png"/><Relationship Id="rId46" Type="http://schemas.openxmlformats.org/officeDocument/2006/relationships/image" Target="../media/image15.svg"/><Relationship Id="rId20" Type="http://schemas.openxmlformats.org/officeDocument/2006/relationships/tags" Target="../tags/tag20.xml"/><Relationship Id="rId41"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image" Target="../media/image16.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image" Target="../media/image7.png"/><Relationship Id="rId5" Type="http://schemas.openxmlformats.org/officeDocument/2006/relationships/tags" Target="../tags/tag41.xml"/><Relationship Id="rId10" Type="http://schemas.openxmlformats.org/officeDocument/2006/relationships/slideLayout" Target="../slideLayouts/slideLayout1.xml"/><Relationship Id="rId4" Type="http://schemas.openxmlformats.org/officeDocument/2006/relationships/tags" Target="../tags/tag40.xml"/><Relationship Id="rId9" Type="http://schemas.openxmlformats.org/officeDocument/2006/relationships/tags" Target="../tags/tag45.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image" Target="../media/image16.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image" Target="../media/image7.png"/><Relationship Id="rId5" Type="http://schemas.openxmlformats.org/officeDocument/2006/relationships/tags" Target="../tags/tag50.xml"/><Relationship Id="rId10" Type="http://schemas.openxmlformats.org/officeDocument/2006/relationships/slideLayout" Target="../slideLayouts/slideLayout1.xml"/><Relationship Id="rId4" Type="http://schemas.openxmlformats.org/officeDocument/2006/relationships/tags" Target="../tags/tag49.xml"/><Relationship Id="rId9" Type="http://schemas.openxmlformats.org/officeDocument/2006/relationships/tags" Target="../tags/tag54.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6.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647505" y="3265640"/>
            <a:ext cx="8896987" cy="1569660"/>
          </a:xfrm>
          <a:prstGeom prst="rect">
            <a:avLst/>
          </a:prstGeom>
          <a:noFill/>
        </p:spPr>
        <p:txBody>
          <a:bodyPr wrap="none" rtlCol="0">
            <a:spAutoFit/>
          </a:bodyPr>
          <a:lstStyle/>
          <a:p>
            <a:pPr algn="ctr"/>
            <a:r>
              <a:rPr lang="zh-CN" altLang="en-US" sz="7200" b="1" dirty="0">
                <a:latin typeface="微软雅黑" panose="020B0503020204020204" pitchFamily="34" charset="-122"/>
                <a:ea typeface="微软雅黑" panose="020B0503020204020204" pitchFamily="34" charset="-122"/>
              </a:rPr>
              <a:t>无人机编程</a:t>
            </a:r>
            <a:r>
              <a:rPr lang="en-US" altLang="zh-CN" sz="7200" b="1" dirty="0">
                <a:latin typeface="微软雅黑" panose="020B0503020204020204" pitchFamily="34" charset="-122"/>
                <a:ea typeface="微软雅黑" panose="020B0503020204020204" pitchFamily="34" charset="-122"/>
              </a:rPr>
              <a:t>-</a:t>
            </a:r>
            <a:r>
              <a:rPr lang="zh-CN" altLang="en-US" sz="7200" b="1" dirty="0">
                <a:latin typeface="微软雅黑" panose="020B0503020204020204" pitchFamily="34" charset="-122"/>
                <a:ea typeface="微软雅黑" panose="020B0503020204020204" pitchFamily="34" charset="-122"/>
              </a:rPr>
              <a:t>搬运纸杯</a:t>
            </a:r>
          </a:p>
          <a:p>
            <a:pPr algn="ctr"/>
            <a:endParaRPr lang="zh-CN" altLang="en-US" sz="2400" dirty="0">
              <a:latin typeface="微软雅黑" panose="020B0503020204020204" pitchFamily="34" charset="-122"/>
              <a:ea typeface="微软雅黑" panose="020B0503020204020204" pitchFamily="34" charset="-122"/>
            </a:endParaRPr>
          </a:p>
        </p:txBody>
      </p:sp>
      <p:cxnSp>
        <p:nvCxnSpPr>
          <p:cNvPr id="3" name="直接连接符 2">
            <a:extLst>
              <a:ext uri="{FF2B5EF4-FFF2-40B4-BE49-F238E27FC236}">
                <a16:creationId xmlns:a16="http://schemas.microsoft.com/office/drawing/2014/main" id="{AF5AC242-276C-46B3-8710-2580B4DCAB49}"/>
              </a:ext>
            </a:extLst>
          </p:cNvPr>
          <p:cNvCxnSpPr/>
          <p:nvPr/>
        </p:nvCxnSpPr>
        <p:spPr>
          <a:xfrm>
            <a:off x="1012051" y="4746830"/>
            <a:ext cx="9978501" cy="0"/>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 name="图片 19">
            <a:extLst>
              <a:ext uri="{FF2B5EF4-FFF2-40B4-BE49-F238E27FC236}">
                <a16:creationId xmlns:a16="http://schemas.microsoft.com/office/drawing/2014/main" id="{F0923936-3F52-4106-9816-FF7D57A0A9C2}"/>
              </a:ext>
            </a:extLst>
          </p:cNvPr>
          <p:cNvPicPr>
            <a:picLocks noChangeAspect="1"/>
          </p:cNvPicPr>
          <p:nvPr/>
        </p:nvPicPr>
        <p:blipFill>
          <a:blip r:embed="rId2" cstate="email"/>
          <a:stretch>
            <a:fillRect/>
          </a:stretch>
        </p:blipFill>
        <p:spPr>
          <a:xfrm>
            <a:off x="4374129" y="629634"/>
            <a:ext cx="3215402" cy="2369598"/>
          </a:xfrm>
          <a:prstGeom prst="rect">
            <a:avLst/>
          </a:prstGeom>
        </p:spPr>
      </p:pic>
      <p:pic>
        <p:nvPicPr>
          <p:cNvPr id="21" name="图片 20">
            <a:extLst>
              <a:ext uri="{FF2B5EF4-FFF2-40B4-BE49-F238E27FC236}">
                <a16:creationId xmlns:a16="http://schemas.microsoft.com/office/drawing/2014/main" id="{1E4DD609-FCDD-432B-949A-5ACC47CED8D5}"/>
              </a:ext>
            </a:extLst>
          </p:cNvPr>
          <p:cNvPicPr>
            <a:picLocks noChangeAspect="1"/>
          </p:cNvPicPr>
          <p:nvPr/>
        </p:nvPicPr>
        <p:blipFill>
          <a:blip r:embed="rId3" cstate="email"/>
          <a:stretch>
            <a:fillRect/>
          </a:stretch>
        </p:blipFill>
        <p:spPr>
          <a:xfrm rot="19728146">
            <a:off x="-1745286" y="-3543476"/>
            <a:ext cx="5913325" cy="6792746"/>
          </a:xfrm>
          <a:prstGeom prst="rect">
            <a:avLst/>
          </a:prstGeom>
        </p:spPr>
      </p:pic>
      <p:pic>
        <p:nvPicPr>
          <p:cNvPr id="22" name="图片 21">
            <a:extLst>
              <a:ext uri="{FF2B5EF4-FFF2-40B4-BE49-F238E27FC236}">
                <a16:creationId xmlns:a16="http://schemas.microsoft.com/office/drawing/2014/main" id="{66A64046-1A16-47D3-A10E-5A3B864AF8A2}"/>
              </a:ext>
            </a:extLst>
          </p:cNvPr>
          <p:cNvPicPr>
            <a:picLocks noChangeAspect="1"/>
          </p:cNvPicPr>
          <p:nvPr/>
        </p:nvPicPr>
        <p:blipFill>
          <a:blip r:embed="rId4" cstate="email"/>
          <a:stretch>
            <a:fillRect/>
          </a:stretch>
        </p:blipFill>
        <p:spPr>
          <a:xfrm rot="2592473">
            <a:off x="8481847" y="-2533844"/>
            <a:ext cx="5560316" cy="5772447"/>
          </a:xfrm>
          <a:prstGeom prst="rect">
            <a:avLst/>
          </a:prstGeom>
        </p:spPr>
      </p:pic>
      <p:pic>
        <p:nvPicPr>
          <p:cNvPr id="23" name="图片 22" descr="图片5">
            <a:extLst>
              <a:ext uri="{FF2B5EF4-FFF2-40B4-BE49-F238E27FC236}">
                <a16:creationId xmlns:a16="http://schemas.microsoft.com/office/drawing/2014/main" id="{04D307FB-EB5B-4D8A-A18E-98CFD4267554}"/>
              </a:ext>
            </a:extLst>
          </p:cNvPr>
          <p:cNvPicPr>
            <a:picLocks noChangeAspect="1"/>
          </p:cNvPicPr>
          <p:nvPr/>
        </p:nvPicPr>
        <p:blipFill>
          <a:blip r:embed="rId5"/>
          <a:stretch>
            <a:fillRect/>
          </a:stretch>
        </p:blipFill>
        <p:spPr>
          <a:xfrm>
            <a:off x="10125202" y="4919356"/>
            <a:ext cx="1977390" cy="19773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5"/>
          <p:cNvPicPr>
            <a:picLocks noChangeAspect="1"/>
          </p:cNvPicPr>
          <p:nvPr/>
        </p:nvPicPr>
        <p:blipFill>
          <a:blip r:embed="rId2"/>
          <a:stretch>
            <a:fillRect/>
          </a:stretch>
        </p:blipFill>
        <p:spPr>
          <a:xfrm>
            <a:off x="10319385" y="4973955"/>
            <a:ext cx="1801495" cy="1801495"/>
          </a:xfrm>
          <a:prstGeom prst="rect">
            <a:avLst/>
          </a:prstGeom>
        </p:spPr>
      </p:pic>
      <p:cxnSp>
        <p:nvCxnSpPr>
          <p:cNvPr id="9" name="直接连接符 8"/>
          <p:cNvCxnSpPr/>
          <p:nvPr/>
        </p:nvCxnSpPr>
        <p:spPr>
          <a:xfrm flipV="1">
            <a:off x="255270" y="603250"/>
            <a:ext cx="4562475" cy="27305"/>
          </a:xfrm>
          <a:prstGeom prst="line">
            <a:avLst/>
          </a:prstGeom>
          <a:ln w="28575" cmpd="sng">
            <a:solidFill>
              <a:srgbClr val="428F85"/>
            </a:solidFill>
            <a:prstDash val="solid"/>
          </a:ln>
        </p:spPr>
        <p:style>
          <a:lnRef idx="3">
            <a:schemeClr val="dk1"/>
          </a:lnRef>
          <a:fillRef idx="0">
            <a:schemeClr val="dk1"/>
          </a:fillRef>
          <a:effectRef idx="2">
            <a:schemeClr val="dk1"/>
          </a:effectRef>
          <a:fontRef idx="minor">
            <a:schemeClr val="tx1"/>
          </a:fontRef>
        </p:style>
      </p:cxnSp>
      <p:sp>
        <p:nvSpPr>
          <p:cNvPr id="12" name="文本框 11"/>
          <p:cNvSpPr txBox="1"/>
          <p:nvPr/>
        </p:nvSpPr>
        <p:spPr>
          <a:xfrm>
            <a:off x="255270" y="262255"/>
            <a:ext cx="1718945" cy="368300"/>
          </a:xfrm>
          <a:prstGeom prst="rect">
            <a:avLst/>
          </a:prstGeom>
          <a:solidFill>
            <a:srgbClr val="428F85"/>
          </a:solidFill>
          <a:ln>
            <a:solidFill>
              <a:srgbClr val="428F8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a:t>二、编程</a:t>
            </a:r>
          </a:p>
        </p:txBody>
      </p:sp>
      <p:sp>
        <p:nvSpPr>
          <p:cNvPr id="14" name="文本框 13"/>
          <p:cNvSpPr txBox="1"/>
          <p:nvPr/>
        </p:nvSpPr>
        <p:spPr>
          <a:xfrm>
            <a:off x="2851412" y="234950"/>
            <a:ext cx="2083435" cy="36830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方案一</a:t>
            </a:r>
          </a:p>
        </p:txBody>
      </p:sp>
      <p:pic>
        <p:nvPicPr>
          <p:cNvPr id="18" name="图片 17" descr="图片8">
            <a:extLst>
              <a:ext uri="{FF2B5EF4-FFF2-40B4-BE49-F238E27FC236}">
                <a16:creationId xmlns:a16="http://schemas.microsoft.com/office/drawing/2014/main" id="{06399DC3-E622-4D47-871B-FD7D687236F3}"/>
              </a:ext>
            </a:extLst>
          </p:cNvPr>
          <p:cNvPicPr>
            <a:picLocks noChangeAspect="1"/>
          </p:cNvPicPr>
          <p:nvPr/>
        </p:nvPicPr>
        <p:blipFill>
          <a:blip r:embed="rId3"/>
          <a:stretch>
            <a:fillRect/>
          </a:stretch>
        </p:blipFill>
        <p:spPr>
          <a:xfrm>
            <a:off x="1" y="1458510"/>
            <a:ext cx="2514600" cy="5399490"/>
          </a:xfrm>
          <a:prstGeom prst="rect">
            <a:avLst/>
          </a:prstGeom>
        </p:spPr>
      </p:pic>
      <p:sp>
        <p:nvSpPr>
          <p:cNvPr id="13" name="文本框 12">
            <a:extLst>
              <a:ext uri="{FF2B5EF4-FFF2-40B4-BE49-F238E27FC236}">
                <a16:creationId xmlns:a16="http://schemas.microsoft.com/office/drawing/2014/main" id="{A0F4023E-D838-4CE1-AFBB-4C5958DAAC1D}"/>
              </a:ext>
            </a:extLst>
          </p:cNvPr>
          <p:cNvSpPr txBox="1"/>
          <p:nvPr/>
        </p:nvSpPr>
        <p:spPr>
          <a:xfrm>
            <a:off x="2792228" y="818162"/>
            <a:ext cx="7238267" cy="961289"/>
          </a:xfrm>
          <a:prstGeom prst="rect">
            <a:avLst/>
          </a:prstGeom>
          <a:noFill/>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     本册书主要以小翼编程飞行机器人为例，首先定义飞行模式，再定义起飞的速度和高度，知道舵机夹具语句用法。</a:t>
            </a:r>
          </a:p>
        </p:txBody>
      </p:sp>
      <p:sp>
        <p:nvSpPr>
          <p:cNvPr id="17" name="文本框 16">
            <a:extLst>
              <a:ext uri="{FF2B5EF4-FFF2-40B4-BE49-F238E27FC236}">
                <a16:creationId xmlns:a16="http://schemas.microsoft.com/office/drawing/2014/main" id="{318640C9-3A4F-4C32-9AB6-BA8E2C57F857}"/>
              </a:ext>
            </a:extLst>
          </p:cNvPr>
          <p:cNvSpPr txBox="1"/>
          <p:nvPr/>
        </p:nvSpPr>
        <p:spPr>
          <a:xfrm>
            <a:off x="3462020" y="1967058"/>
            <a:ext cx="7313587" cy="400110"/>
          </a:xfrm>
          <a:prstGeom prst="rect">
            <a:avLst/>
          </a:prstGeom>
          <a:noFill/>
        </p:spPr>
        <p:txBody>
          <a:bodyPr wrap="square">
            <a:spAutoFit/>
          </a:bodyPr>
          <a:lstStyle/>
          <a:p>
            <a:r>
              <a:rPr lang="zh-CN" altLang="en-US" sz="2000" dirty="0">
                <a:latin typeface="微软雅黑" panose="020B0503020204020204" pitchFamily="34" charset="-122"/>
                <a:ea typeface="微软雅黑" panose="020B0503020204020204" pitchFamily="34" charset="-122"/>
              </a:rPr>
              <a:t>先搭建场地如图</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：将现场同学分成三组，分工任务如下：</a:t>
            </a:r>
          </a:p>
        </p:txBody>
      </p:sp>
      <p:graphicFrame>
        <p:nvGraphicFramePr>
          <p:cNvPr id="6" name="表格 5">
            <a:extLst>
              <a:ext uri="{FF2B5EF4-FFF2-40B4-BE49-F238E27FC236}">
                <a16:creationId xmlns:a16="http://schemas.microsoft.com/office/drawing/2014/main" id="{85D60A63-36C0-456E-A4F9-2E516AF56DB5}"/>
              </a:ext>
            </a:extLst>
          </p:cNvPr>
          <p:cNvGraphicFramePr>
            <a:graphicFrameLocks noGrp="1"/>
          </p:cNvGraphicFramePr>
          <p:nvPr>
            <p:extLst>
              <p:ext uri="{D42A27DB-BD31-4B8C-83A1-F6EECF244321}">
                <p14:modId xmlns:p14="http://schemas.microsoft.com/office/powerpoint/2010/main" val="2636761198"/>
              </p:ext>
            </p:extLst>
          </p:nvPr>
        </p:nvGraphicFramePr>
        <p:xfrm>
          <a:off x="3338927" y="2497016"/>
          <a:ext cx="6857365" cy="3848947"/>
        </p:xfrm>
        <a:graphic>
          <a:graphicData uri="http://schemas.openxmlformats.org/drawingml/2006/table">
            <a:tbl>
              <a:tblPr firstRow="1" firstCol="1" bandRow="1"/>
              <a:tblGrid>
                <a:gridCol w="2285513">
                  <a:extLst>
                    <a:ext uri="{9D8B030D-6E8A-4147-A177-3AD203B41FA5}">
                      <a16:colId xmlns:a16="http://schemas.microsoft.com/office/drawing/2014/main" val="288991181"/>
                    </a:ext>
                  </a:extLst>
                </a:gridCol>
                <a:gridCol w="2285513">
                  <a:extLst>
                    <a:ext uri="{9D8B030D-6E8A-4147-A177-3AD203B41FA5}">
                      <a16:colId xmlns:a16="http://schemas.microsoft.com/office/drawing/2014/main" val="2541868192"/>
                    </a:ext>
                  </a:extLst>
                </a:gridCol>
                <a:gridCol w="2286339">
                  <a:extLst>
                    <a:ext uri="{9D8B030D-6E8A-4147-A177-3AD203B41FA5}">
                      <a16:colId xmlns:a16="http://schemas.microsoft.com/office/drawing/2014/main" val="181053314"/>
                    </a:ext>
                  </a:extLst>
                </a:gridCol>
              </a:tblGrid>
              <a:tr h="1351932">
                <a:tc>
                  <a:txBody>
                    <a:bodyPr/>
                    <a:lstStyle/>
                    <a:p>
                      <a:pPr algn="just">
                        <a:lnSpc>
                          <a:spcPts val="1900"/>
                        </a:lnSpc>
                        <a:spcBef>
                          <a:spcPts val="600"/>
                        </a:spcBef>
                        <a:spcAft>
                          <a:spcPts val="600"/>
                        </a:spcAft>
                      </a:pPr>
                      <a:endParaRPr lang="en-US" altLang="zh-CN" sz="1800" kern="100" dirty="0">
                        <a:effectLst/>
                        <a:latin typeface="微软雅黑" panose="020B0503020204020204" pitchFamily="34" charset="-122"/>
                        <a:ea typeface="微软雅黑" panose="020B0503020204020204" pitchFamily="34" charset="-122"/>
                        <a:cs typeface="华文楷体" panose="02010600040101010101" pitchFamily="2" charset="-122"/>
                      </a:endParaRPr>
                    </a:p>
                    <a:p>
                      <a:pPr algn="just">
                        <a:lnSpc>
                          <a:spcPts val="1900"/>
                        </a:lnSpc>
                        <a:spcBef>
                          <a:spcPts val="600"/>
                        </a:spcBef>
                        <a:spcAft>
                          <a:spcPts val="600"/>
                        </a:spcAft>
                      </a:pPr>
                      <a:r>
                        <a:rPr lang="zh-CN" sz="1800" kern="100" dirty="0">
                          <a:effectLst/>
                          <a:latin typeface="微软雅黑" panose="020B0503020204020204" pitchFamily="34" charset="-122"/>
                          <a:ea typeface="微软雅黑" panose="020B0503020204020204" pitchFamily="34" charset="-122"/>
                          <a:cs typeface="华文楷体" panose="02010600040101010101" pitchFamily="2" charset="-122"/>
                        </a:rPr>
                        <a:t>第一组负责画出场地图范围，并用电工胶带标识出来</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Bef>
                          <a:spcPts val="600"/>
                        </a:spcBef>
                        <a:spcAft>
                          <a:spcPts val="600"/>
                        </a:spcAft>
                      </a:pPr>
                      <a:endParaRPr lang="en-US" altLang="zh-CN" sz="1800" kern="100" dirty="0">
                        <a:effectLst/>
                        <a:latin typeface="微软雅黑" panose="020B0503020204020204" pitchFamily="34" charset="-122"/>
                        <a:ea typeface="微软雅黑" panose="020B0503020204020204" pitchFamily="34" charset="-122"/>
                        <a:cs typeface="华文楷体" panose="02010600040101010101" pitchFamily="2" charset="-122"/>
                      </a:endParaRPr>
                    </a:p>
                    <a:p>
                      <a:pPr algn="just">
                        <a:lnSpc>
                          <a:spcPts val="1900"/>
                        </a:lnSpc>
                        <a:spcBef>
                          <a:spcPts val="600"/>
                        </a:spcBef>
                        <a:spcAft>
                          <a:spcPts val="600"/>
                        </a:spcAft>
                      </a:pPr>
                      <a:r>
                        <a:rPr lang="zh-CN" sz="1800" kern="100" dirty="0">
                          <a:effectLst/>
                          <a:latin typeface="微软雅黑" panose="020B0503020204020204" pitchFamily="34" charset="-122"/>
                          <a:ea typeface="微软雅黑" panose="020B0503020204020204" pitchFamily="34" charset="-122"/>
                          <a:cs typeface="华文楷体" panose="02010600040101010101" pitchFamily="2" charset="-122"/>
                        </a:rPr>
                        <a:t>第二组负责制作投放区立方体模型，可以采用废旧纸箱</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Bef>
                          <a:spcPts val="600"/>
                        </a:spcBef>
                        <a:spcAft>
                          <a:spcPts val="600"/>
                        </a:spcAft>
                      </a:pPr>
                      <a:endParaRPr lang="en-US" altLang="zh-CN" sz="1800" kern="100" dirty="0">
                        <a:effectLst/>
                        <a:latin typeface="微软雅黑" panose="020B0503020204020204" pitchFamily="34" charset="-122"/>
                        <a:ea typeface="微软雅黑" panose="020B0503020204020204" pitchFamily="34" charset="-122"/>
                        <a:cs typeface="华文楷体" panose="02010600040101010101" pitchFamily="2" charset="-122"/>
                      </a:endParaRPr>
                    </a:p>
                    <a:p>
                      <a:pPr algn="just">
                        <a:lnSpc>
                          <a:spcPts val="1900"/>
                        </a:lnSpc>
                        <a:spcBef>
                          <a:spcPts val="600"/>
                        </a:spcBef>
                        <a:spcAft>
                          <a:spcPts val="600"/>
                        </a:spcAft>
                      </a:pPr>
                      <a:r>
                        <a:rPr lang="zh-CN" sz="1800" kern="100" dirty="0">
                          <a:effectLst/>
                          <a:latin typeface="微软雅黑" panose="020B0503020204020204" pitchFamily="34" charset="-122"/>
                          <a:ea typeface="微软雅黑" panose="020B0503020204020204" pitchFamily="34" charset="-122"/>
                          <a:cs typeface="华文楷体" panose="02010600040101010101" pitchFamily="2" charset="-122"/>
                        </a:rPr>
                        <a:t>第三组负责安装舵机夹具，改造飞机高度和纸杯</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4890311"/>
                  </a:ext>
                </a:extLst>
              </a:tr>
              <a:tr h="2497015">
                <a:tc>
                  <a:txBody>
                    <a:bodyPr/>
                    <a:lstStyle/>
                    <a:p>
                      <a:pPr indent="355600" algn="just">
                        <a:lnSpc>
                          <a:spcPts val="1900"/>
                        </a:lnSpc>
                        <a:spcBef>
                          <a:spcPts val="600"/>
                        </a:spcBef>
                        <a:spcAft>
                          <a:spcPts val="600"/>
                        </a:spcAft>
                      </a:pPr>
                      <a:endParaRPr lang="en-US" altLang="zh-CN" sz="1800" kern="100" dirty="0">
                        <a:effectLst/>
                        <a:latin typeface="微软雅黑" panose="020B0503020204020204" pitchFamily="34" charset="-122"/>
                        <a:ea typeface="微软雅黑" panose="020B0503020204020204" pitchFamily="34" charset="-122"/>
                        <a:cs typeface="华文楷体" panose="02010600040101010101" pitchFamily="2" charset="-122"/>
                      </a:endParaRPr>
                    </a:p>
                    <a:p>
                      <a:pPr indent="355600" algn="just">
                        <a:lnSpc>
                          <a:spcPts val="1900"/>
                        </a:lnSpc>
                        <a:spcBef>
                          <a:spcPts val="600"/>
                        </a:spcBef>
                        <a:spcAft>
                          <a:spcPts val="600"/>
                        </a:spcAft>
                      </a:pPr>
                      <a:r>
                        <a:rPr lang="zh-CN" sz="1800" kern="100" dirty="0">
                          <a:effectLst/>
                          <a:latin typeface="微软雅黑" panose="020B0503020204020204" pitchFamily="34" charset="-122"/>
                          <a:ea typeface="微软雅黑" panose="020B0503020204020204" pitchFamily="34" charset="-122"/>
                          <a:cs typeface="华文楷体" panose="02010600040101010101" pitchFamily="2" charset="-122"/>
                        </a:rPr>
                        <a:t>场地面不能选择镜面地板砖，要有一定纹理最好。先用尺子在地面上量出整个的任务区并用电工胶带标识整个任务区，纸杯和投放区的距离作出标记，</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55600" algn="just">
                        <a:lnSpc>
                          <a:spcPts val="1800"/>
                        </a:lnSpc>
                      </a:pPr>
                      <a:endParaRPr lang="en-US" altLang="zh-CN" sz="1800" kern="100" dirty="0">
                        <a:effectLst/>
                        <a:latin typeface="微软雅黑" panose="020B0503020204020204" pitchFamily="34" charset="-122"/>
                        <a:ea typeface="微软雅黑" panose="020B0503020204020204" pitchFamily="34" charset="-122"/>
                        <a:cs typeface="华文楷体" panose="02010600040101010101" pitchFamily="2" charset="-122"/>
                      </a:endParaRPr>
                    </a:p>
                    <a:p>
                      <a:pPr indent="355600" algn="just">
                        <a:lnSpc>
                          <a:spcPts val="1800"/>
                        </a:lnSpc>
                      </a:pPr>
                      <a:endParaRPr lang="en-US" altLang="zh-CN" sz="1800" kern="100" dirty="0">
                        <a:effectLst/>
                        <a:latin typeface="微软雅黑" panose="020B0503020204020204" pitchFamily="34" charset="-122"/>
                        <a:ea typeface="微软雅黑" panose="020B0503020204020204" pitchFamily="34" charset="-122"/>
                        <a:cs typeface="华文楷体" panose="02010600040101010101" pitchFamily="2" charset="-122"/>
                      </a:endParaRPr>
                    </a:p>
                    <a:p>
                      <a:pPr indent="355600" algn="just">
                        <a:lnSpc>
                          <a:spcPts val="1800"/>
                        </a:lnSpc>
                      </a:pPr>
                      <a:r>
                        <a:rPr lang="zh-CN" sz="1800" kern="100" dirty="0">
                          <a:effectLst/>
                          <a:latin typeface="微软雅黑" panose="020B0503020204020204" pitchFamily="34" charset="-122"/>
                          <a:ea typeface="微软雅黑" panose="020B0503020204020204" pitchFamily="34" charset="-122"/>
                          <a:cs typeface="华文楷体" panose="02010600040101010101" pitchFamily="2" charset="-122"/>
                        </a:rPr>
                        <a:t>投放区立方体的尺寸为</a:t>
                      </a:r>
                      <a:r>
                        <a:rPr lang="zh-CN" sz="1800" kern="100" dirty="0">
                          <a:solidFill>
                            <a:srgbClr val="000000"/>
                          </a:solidFill>
                          <a:effectLst/>
                          <a:latin typeface="微软雅黑" panose="020B0503020204020204" pitchFamily="34" charset="-122"/>
                          <a:ea typeface="微软雅黑" panose="020B0503020204020204" pitchFamily="34" charset="-122"/>
                          <a:cs typeface="华文楷体" panose="02010600040101010101" pitchFamily="2" charset="-122"/>
                        </a:rPr>
                        <a:t>长、宽小于</a:t>
                      </a:r>
                      <a:r>
                        <a:rPr lang="en-US" sz="1800" kern="100" dirty="0">
                          <a:solidFill>
                            <a:srgbClr val="000000"/>
                          </a:solidFill>
                          <a:effectLst/>
                          <a:latin typeface="微软雅黑" panose="020B0503020204020204" pitchFamily="34" charset="-122"/>
                          <a:ea typeface="微软雅黑" panose="020B0503020204020204" pitchFamily="34" charset="-122"/>
                          <a:cs typeface="华文楷体" panose="02010600040101010101" pitchFamily="2" charset="-122"/>
                        </a:rPr>
                        <a:t>35</a:t>
                      </a:r>
                      <a:r>
                        <a:rPr lang="zh-CN" sz="1800" kern="100" dirty="0">
                          <a:solidFill>
                            <a:srgbClr val="000000"/>
                          </a:solidFill>
                          <a:effectLst/>
                          <a:latin typeface="微软雅黑" panose="020B0503020204020204" pitchFamily="34" charset="-122"/>
                          <a:ea typeface="微软雅黑" panose="020B0503020204020204" pitchFamily="34" charset="-122"/>
                          <a:cs typeface="华文楷体" panose="02010600040101010101" pitchFamily="2" charset="-122"/>
                        </a:rPr>
                        <a:t>厘米、高小于</a:t>
                      </a:r>
                      <a:r>
                        <a:rPr lang="en-US" sz="1800" kern="100" dirty="0">
                          <a:solidFill>
                            <a:srgbClr val="000000"/>
                          </a:solidFill>
                          <a:effectLst/>
                          <a:latin typeface="微软雅黑" panose="020B0503020204020204" pitchFamily="34" charset="-122"/>
                          <a:ea typeface="微软雅黑" panose="020B0503020204020204" pitchFamily="34" charset="-122"/>
                          <a:cs typeface="华文楷体" panose="02010600040101010101" pitchFamily="2" charset="-122"/>
                        </a:rPr>
                        <a:t>15</a:t>
                      </a:r>
                      <a:r>
                        <a:rPr lang="zh-CN" sz="1800" kern="100" dirty="0">
                          <a:solidFill>
                            <a:srgbClr val="000000"/>
                          </a:solidFill>
                          <a:effectLst/>
                          <a:latin typeface="微软雅黑" panose="020B0503020204020204" pitchFamily="34" charset="-122"/>
                          <a:ea typeface="微软雅黑" panose="020B0503020204020204" pitchFamily="34" charset="-122"/>
                          <a:cs typeface="华文楷体" panose="02010600040101010101" pitchFamily="2" charset="-122"/>
                        </a:rPr>
                        <a:t>厘米。可以用废旧纸箱</a:t>
                      </a:r>
                      <a:endParaRPr lang="zh-CN" sz="1800" kern="100" dirty="0">
                        <a:effectLst/>
                        <a:latin typeface="微软雅黑" panose="020B0503020204020204" pitchFamily="34" charset="-122"/>
                        <a:ea typeface="微软雅黑" panose="020B0503020204020204" pitchFamily="34" charset="-122"/>
                      </a:endParaRPr>
                    </a:p>
                    <a:p>
                      <a:pPr algn="just">
                        <a:lnSpc>
                          <a:spcPts val="1900"/>
                        </a:lnSpc>
                        <a:spcBef>
                          <a:spcPts val="600"/>
                        </a:spcBef>
                        <a:spcAft>
                          <a:spcPts val="600"/>
                        </a:spcAft>
                      </a:pPr>
                      <a:r>
                        <a:rPr lang="en-US" sz="1800" kern="100" dirty="0">
                          <a:effectLst/>
                          <a:latin typeface="微软雅黑" panose="020B0503020204020204" pitchFamily="34" charset="-122"/>
                          <a:ea typeface="微软雅黑" panose="020B0503020204020204" pitchFamily="34" charset="-122"/>
                          <a:cs typeface="华文楷体" panose="02010600040101010101" pitchFamily="2" charset="-122"/>
                        </a:rPr>
                        <a:t> </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900"/>
                        </a:lnSpc>
                        <a:spcBef>
                          <a:spcPts val="600"/>
                        </a:spcBef>
                        <a:spcAft>
                          <a:spcPts val="600"/>
                        </a:spcAft>
                      </a:pPr>
                      <a:endParaRPr lang="en-US" altLang="zh-CN" sz="1800" kern="100" dirty="0">
                        <a:effectLst/>
                        <a:latin typeface="微软雅黑" panose="020B0503020204020204" pitchFamily="34" charset="-122"/>
                        <a:ea typeface="微软雅黑" panose="020B0503020204020204" pitchFamily="34" charset="-122"/>
                        <a:cs typeface="华文楷体" panose="02010600040101010101" pitchFamily="2" charset="-122"/>
                      </a:endParaRPr>
                    </a:p>
                    <a:p>
                      <a:pPr algn="just">
                        <a:lnSpc>
                          <a:spcPts val="1900"/>
                        </a:lnSpc>
                        <a:spcBef>
                          <a:spcPts val="600"/>
                        </a:spcBef>
                        <a:spcAft>
                          <a:spcPts val="600"/>
                        </a:spcAft>
                      </a:pPr>
                      <a:r>
                        <a:rPr lang="zh-CN" sz="1800" kern="100" dirty="0">
                          <a:effectLst/>
                          <a:latin typeface="微软雅黑" panose="020B0503020204020204" pitchFamily="34" charset="-122"/>
                          <a:ea typeface="微软雅黑" panose="020B0503020204020204" pitchFamily="34" charset="-122"/>
                          <a:cs typeface="华文楷体" panose="02010600040101010101" pitchFamily="2" charset="-122"/>
                        </a:rPr>
                        <a:t>舵机的安装需要学生们会用螺丝刀，知道接到飞控板的哪个接口；纸杯需要稍作加工，整体太轻了需要加装配重，原则上不能超过</a:t>
                      </a:r>
                      <a:r>
                        <a:rPr lang="en-US" sz="1800" kern="100" dirty="0">
                          <a:effectLst/>
                          <a:latin typeface="微软雅黑" panose="020B0503020204020204" pitchFamily="34" charset="-122"/>
                          <a:ea typeface="微软雅黑" panose="020B0503020204020204" pitchFamily="34" charset="-122"/>
                          <a:cs typeface="华文楷体" panose="02010600040101010101" pitchFamily="2" charset="-122"/>
                        </a:rPr>
                        <a:t>10</a:t>
                      </a:r>
                      <a:r>
                        <a:rPr lang="zh-CN" sz="1800" kern="100" dirty="0">
                          <a:effectLst/>
                          <a:latin typeface="微软雅黑" panose="020B0503020204020204" pitchFamily="34" charset="-122"/>
                          <a:ea typeface="微软雅黑" panose="020B0503020204020204" pitchFamily="34" charset="-122"/>
                          <a:cs typeface="华文楷体" panose="02010600040101010101" pitchFamily="2" charset="-122"/>
                        </a:rPr>
                        <a:t>克。</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6862445"/>
                  </a:ext>
                </a:extLst>
              </a:tr>
            </a:tbl>
          </a:graphicData>
        </a:graphic>
      </p:graphicFrame>
      <p:pic>
        <p:nvPicPr>
          <p:cNvPr id="11" name="图片 10" descr="徽标, 公司名称&#10;&#10;描述已自动生成">
            <a:extLst>
              <a:ext uri="{FF2B5EF4-FFF2-40B4-BE49-F238E27FC236}">
                <a16:creationId xmlns:a16="http://schemas.microsoft.com/office/drawing/2014/main" id="{878EAE83-02DA-46B6-1E70-703541C87C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4510" y="153992"/>
            <a:ext cx="1282147" cy="422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5"/>
          <p:cNvPicPr>
            <a:picLocks noChangeAspect="1"/>
          </p:cNvPicPr>
          <p:nvPr/>
        </p:nvPicPr>
        <p:blipFill>
          <a:blip r:embed="rId2"/>
          <a:stretch>
            <a:fillRect/>
          </a:stretch>
        </p:blipFill>
        <p:spPr>
          <a:xfrm>
            <a:off x="10319385" y="4973955"/>
            <a:ext cx="1801495" cy="1801495"/>
          </a:xfrm>
          <a:prstGeom prst="rect">
            <a:avLst/>
          </a:prstGeom>
        </p:spPr>
      </p:pic>
      <p:cxnSp>
        <p:nvCxnSpPr>
          <p:cNvPr id="9" name="直接连接符 8"/>
          <p:cNvCxnSpPr/>
          <p:nvPr/>
        </p:nvCxnSpPr>
        <p:spPr>
          <a:xfrm flipV="1">
            <a:off x="255270" y="603250"/>
            <a:ext cx="4562475" cy="27305"/>
          </a:xfrm>
          <a:prstGeom prst="line">
            <a:avLst/>
          </a:prstGeom>
          <a:ln w="28575" cmpd="sng">
            <a:solidFill>
              <a:srgbClr val="428F85"/>
            </a:solidFill>
            <a:prstDash val="solid"/>
          </a:ln>
        </p:spPr>
        <p:style>
          <a:lnRef idx="3">
            <a:schemeClr val="dk1"/>
          </a:lnRef>
          <a:fillRef idx="0">
            <a:schemeClr val="dk1"/>
          </a:fillRef>
          <a:effectRef idx="2">
            <a:schemeClr val="dk1"/>
          </a:effectRef>
          <a:fontRef idx="minor">
            <a:schemeClr val="tx1"/>
          </a:fontRef>
        </p:style>
      </p:cxnSp>
      <p:sp>
        <p:nvSpPr>
          <p:cNvPr id="12" name="文本框 11"/>
          <p:cNvSpPr txBox="1"/>
          <p:nvPr/>
        </p:nvSpPr>
        <p:spPr>
          <a:xfrm>
            <a:off x="255270" y="262255"/>
            <a:ext cx="1718945" cy="368300"/>
          </a:xfrm>
          <a:prstGeom prst="rect">
            <a:avLst/>
          </a:prstGeom>
          <a:solidFill>
            <a:srgbClr val="428F85"/>
          </a:solidFill>
          <a:ln>
            <a:solidFill>
              <a:srgbClr val="428F8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a:t>二、编程</a:t>
            </a:r>
          </a:p>
        </p:txBody>
      </p:sp>
      <p:sp>
        <p:nvSpPr>
          <p:cNvPr id="14" name="文本框 13"/>
          <p:cNvSpPr txBox="1"/>
          <p:nvPr/>
        </p:nvSpPr>
        <p:spPr>
          <a:xfrm>
            <a:off x="2460625" y="260350"/>
            <a:ext cx="2083435" cy="36830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方案一程序</a:t>
            </a:r>
          </a:p>
        </p:txBody>
      </p:sp>
      <p:sp>
        <p:nvSpPr>
          <p:cNvPr id="11" name="文本框 10">
            <a:extLst>
              <a:ext uri="{FF2B5EF4-FFF2-40B4-BE49-F238E27FC236}">
                <a16:creationId xmlns:a16="http://schemas.microsoft.com/office/drawing/2014/main" id="{8D2C72BF-9384-4C32-8544-5DE94E5C590B}"/>
              </a:ext>
            </a:extLst>
          </p:cNvPr>
          <p:cNvSpPr txBox="1"/>
          <p:nvPr/>
        </p:nvSpPr>
        <p:spPr>
          <a:xfrm>
            <a:off x="746125" y="1061085"/>
            <a:ext cx="6097464" cy="335989"/>
          </a:xfrm>
          <a:prstGeom prst="rect">
            <a:avLst/>
          </a:prstGeom>
          <a:noFill/>
        </p:spPr>
        <p:txBody>
          <a:bodyPr wrap="square">
            <a:spAutoFit/>
          </a:bodyPr>
          <a:lstStyle/>
          <a:p>
            <a:pPr algn="just">
              <a:lnSpc>
                <a:spcPts val="1900"/>
              </a:lnSpc>
              <a:spcBef>
                <a:spcPts val="600"/>
              </a:spcBef>
              <a:spcAft>
                <a:spcPts val="600"/>
              </a:spcAft>
            </a:pPr>
            <a:r>
              <a:rPr lang="zh-CN" altLang="zh-CN" sz="1800" kern="100" dirty="0">
                <a:effectLst/>
                <a:latin typeface="Times New Roman" panose="02020603050405020304" pitchFamily="18" charset="0"/>
                <a:ea typeface="宋体" panose="02010600030101010101" pitchFamily="2" charset="-122"/>
                <a:cs typeface="华文楷体" panose="02010600040101010101" pitchFamily="2" charset="-122"/>
              </a:rPr>
              <a:t>如图：无人机的改造结果</a:t>
            </a:r>
            <a:endParaRPr lang="zh-CN" altLang="zh-CN" sz="1200" kern="100" dirty="0">
              <a:effectLst/>
              <a:latin typeface="Times New Roman" panose="02020603050405020304" pitchFamily="18" charset="0"/>
              <a:ea typeface="宋体" panose="02010600030101010101" pitchFamily="2" charset="-122"/>
            </a:endParaRPr>
          </a:p>
        </p:txBody>
      </p:sp>
      <p:graphicFrame>
        <p:nvGraphicFramePr>
          <p:cNvPr id="3" name="表格 2">
            <a:extLst>
              <a:ext uri="{FF2B5EF4-FFF2-40B4-BE49-F238E27FC236}">
                <a16:creationId xmlns:a16="http://schemas.microsoft.com/office/drawing/2014/main" id="{DACDA63F-D6CC-4114-B44F-ABB06D803F28}"/>
              </a:ext>
            </a:extLst>
          </p:cNvPr>
          <p:cNvGraphicFramePr>
            <a:graphicFrameLocks noGrp="1"/>
          </p:cNvGraphicFramePr>
          <p:nvPr>
            <p:extLst>
              <p:ext uri="{D42A27DB-BD31-4B8C-83A1-F6EECF244321}">
                <p14:modId xmlns:p14="http://schemas.microsoft.com/office/powerpoint/2010/main" val="1604859144"/>
              </p:ext>
            </p:extLst>
          </p:nvPr>
        </p:nvGraphicFramePr>
        <p:xfrm>
          <a:off x="2316697" y="1827604"/>
          <a:ext cx="7055900" cy="3993507"/>
        </p:xfrm>
        <a:graphic>
          <a:graphicData uri="http://schemas.openxmlformats.org/drawingml/2006/table">
            <a:tbl>
              <a:tblPr firstRow="1" firstCol="1" bandRow="1"/>
              <a:tblGrid>
                <a:gridCol w="3527950">
                  <a:extLst>
                    <a:ext uri="{9D8B030D-6E8A-4147-A177-3AD203B41FA5}">
                      <a16:colId xmlns:a16="http://schemas.microsoft.com/office/drawing/2014/main" val="2558152793"/>
                    </a:ext>
                  </a:extLst>
                </a:gridCol>
                <a:gridCol w="3527950">
                  <a:extLst>
                    <a:ext uri="{9D8B030D-6E8A-4147-A177-3AD203B41FA5}">
                      <a16:colId xmlns:a16="http://schemas.microsoft.com/office/drawing/2014/main" val="4263919155"/>
                    </a:ext>
                  </a:extLst>
                </a:gridCol>
              </a:tblGrid>
              <a:tr h="2313573">
                <a:tc>
                  <a:txBody>
                    <a:bodyPr/>
                    <a:lstStyle/>
                    <a:p>
                      <a:pPr algn="just">
                        <a:spcBef>
                          <a:spcPts val="600"/>
                        </a:spcBef>
                        <a:spcAft>
                          <a:spcPts val="600"/>
                        </a:spcAft>
                      </a:pPr>
                      <a:endParaRPr lang="en-US" sz="1400" kern="100" dirty="0">
                        <a:effectLst/>
                        <a:latin typeface="宋体" panose="02010600030101010101" pitchFamily="2" charset="-122"/>
                        <a:ea typeface="宋体" panose="02010600030101010101" pitchFamily="2" charset="-122"/>
                        <a:cs typeface="华文楷体" panose="0201060004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US" sz="1400" kern="100">
                        <a:effectLst/>
                        <a:latin typeface="宋体" panose="02010600030101010101" pitchFamily="2" charset="-122"/>
                        <a:ea typeface="宋体" panose="02010600030101010101" pitchFamily="2" charset="-122"/>
                        <a:cs typeface="华文楷体" panose="0201060004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3215478"/>
                  </a:ext>
                </a:extLst>
              </a:tr>
              <a:tr h="1679934">
                <a:tc>
                  <a:txBody>
                    <a:bodyPr/>
                    <a:lstStyle/>
                    <a:p>
                      <a:pPr algn="ctr">
                        <a:lnSpc>
                          <a:spcPts val="1900"/>
                        </a:lnSpc>
                        <a:spcBef>
                          <a:spcPts val="600"/>
                        </a:spcBef>
                        <a:spcAft>
                          <a:spcPts val="600"/>
                        </a:spcAft>
                      </a:pPr>
                      <a:endParaRPr lang="en-US" altLang="zh-CN" sz="2400" kern="100" dirty="0">
                        <a:effectLst/>
                        <a:latin typeface="微软雅黑" panose="020B0503020204020204" pitchFamily="34" charset="-122"/>
                        <a:ea typeface="微软雅黑" panose="020B0503020204020204" pitchFamily="34" charset="-122"/>
                        <a:cs typeface="华文楷体" panose="02010600040101010101" pitchFamily="2" charset="-122"/>
                      </a:endParaRPr>
                    </a:p>
                    <a:p>
                      <a:pPr algn="ctr">
                        <a:lnSpc>
                          <a:spcPts val="1900"/>
                        </a:lnSpc>
                        <a:spcBef>
                          <a:spcPts val="600"/>
                        </a:spcBef>
                        <a:spcAft>
                          <a:spcPts val="600"/>
                        </a:spcAft>
                      </a:pPr>
                      <a:r>
                        <a:rPr lang="zh-CN" sz="2400" kern="100" dirty="0">
                          <a:effectLst/>
                          <a:latin typeface="微软雅黑" panose="020B0503020204020204" pitchFamily="34" charset="-122"/>
                          <a:ea typeface="微软雅黑" panose="020B0503020204020204" pitchFamily="34" charset="-122"/>
                          <a:cs typeface="华文楷体" panose="02010600040101010101" pitchFamily="2" charset="-122"/>
                        </a:rPr>
                        <a:t>无人机改造图片</a:t>
                      </a:r>
                      <a:endParaRPr lang="en-US" altLang="zh-CN" sz="2400" kern="100" dirty="0">
                        <a:effectLst/>
                        <a:latin typeface="微软雅黑" panose="020B0503020204020204" pitchFamily="34" charset="-122"/>
                        <a:ea typeface="微软雅黑" panose="020B0503020204020204" pitchFamily="34" charset="-122"/>
                        <a:cs typeface="华文楷体" panose="02010600040101010101" pitchFamily="2" charset="-122"/>
                      </a:endParaRPr>
                    </a:p>
                    <a:p>
                      <a:pPr algn="ctr">
                        <a:lnSpc>
                          <a:spcPts val="1900"/>
                        </a:lnSpc>
                        <a:spcBef>
                          <a:spcPts val="600"/>
                        </a:spcBef>
                        <a:spcAft>
                          <a:spcPts val="600"/>
                        </a:spcAft>
                      </a:pPr>
                      <a:r>
                        <a:rPr lang="zh-CN" altLang="en-US" sz="1400" kern="100" dirty="0">
                          <a:effectLst/>
                          <a:latin typeface="微软雅黑" panose="020B0503020204020204" pitchFamily="34" charset="-122"/>
                          <a:ea typeface="微软雅黑" panose="020B0503020204020204" pitchFamily="34" charset="-122"/>
                          <a:cs typeface="华文楷体" panose="02010600040101010101" pitchFamily="2" charset="-122"/>
                        </a:rPr>
                        <a:t>（这个是一种解决方法，将飞机的四个腿加高，在实际应用过程中，这个方案夹取杯子的几率不高，在这里只是提供一种思路）</a:t>
                      </a:r>
                      <a:endParaRPr lang="zh-CN" sz="14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Bef>
                          <a:spcPts val="600"/>
                        </a:spcBef>
                        <a:spcAft>
                          <a:spcPts val="600"/>
                        </a:spcAft>
                      </a:pPr>
                      <a:endParaRPr lang="en-US" altLang="zh-CN" sz="2400" kern="100" dirty="0">
                        <a:effectLst/>
                        <a:latin typeface="微软雅黑" panose="020B0503020204020204" pitchFamily="34" charset="-122"/>
                        <a:ea typeface="微软雅黑" panose="020B0503020204020204" pitchFamily="34" charset="-122"/>
                        <a:cs typeface="华文楷体" panose="02010600040101010101" pitchFamily="2" charset="-122"/>
                      </a:endParaRPr>
                    </a:p>
                    <a:p>
                      <a:pPr algn="ctr">
                        <a:lnSpc>
                          <a:spcPts val="1900"/>
                        </a:lnSpc>
                        <a:spcBef>
                          <a:spcPts val="600"/>
                        </a:spcBef>
                        <a:spcAft>
                          <a:spcPts val="600"/>
                        </a:spcAft>
                      </a:pPr>
                      <a:endParaRPr lang="en-US" altLang="zh-CN" sz="2400" kern="100" dirty="0">
                        <a:effectLst/>
                        <a:latin typeface="微软雅黑" panose="020B0503020204020204" pitchFamily="34" charset="-122"/>
                        <a:ea typeface="微软雅黑" panose="020B0503020204020204" pitchFamily="34" charset="-122"/>
                        <a:cs typeface="华文楷体" panose="02010600040101010101" pitchFamily="2" charset="-122"/>
                      </a:endParaRPr>
                    </a:p>
                    <a:p>
                      <a:pPr algn="ctr">
                        <a:lnSpc>
                          <a:spcPts val="1900"/>
                        </a:lnSpc>
                        <a:spcBef>
                          <a:spcPts val="600"/>
                        </a:spcBef>
                        <a:spcAft>
                          <a:spcPts val="600"/>
                        </a:spcAft>
                      </a:pPr>
                      <a:r>
                        <a:rPr lang="zh-CN" sz="2400" kern="100" dirty="0">
                          <a:effectLst/>
                          <a:latin typeface="微软雅黑" panose="020B0503020204020204" pitchFamily="34" charset="-122"/>
                          <a:ea typeface="微软雅黑" panose="020B0503020204020204" pitchFamily="34" charset="-122"/>
                          <a:cs typeface="华文楷体" panose="02010600040101010101" pitchFamily="2" charset="-122"/>
                        </a:rPr>
                        <a:t>纸箱制作图片</a:t>
                      </a:r>
                      <a:endParaRPr lang="zh-CN" sz="24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4973100"/>
                  </a:ext>
                </a:extLst>
              </a:tr>
            </a:tbl>
          </a:graphicData>
        </a:graphic>
      </p:graphicFrame>
      <p:pic>
        <p:nvPicPr>
          <p:cNvPr id="2050" name="图片 1">
            <a:extLst>
              <a:ext uri="{FF2B5EF4-FFF2-40B4-BE49-F238E27FC236}">
                <a16:creationId xmlns:a16="http://schemas.microsoft.com/office/drawing/2014/main" id="{B698F725-6883-48A0-8F4E-221619C5CB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03099" y="1321088"/>
            <a:ext cx="2028145" cy="3313092"/>
          </a:xfrm>
          <a:prstGeom prst="rect">
            <a:avLst/>
          </a:prstGeom>
          <a:noFill/>
          <a:extLst>
            <a:ext uri="{909E8E84-426E-40DD-AFC4-6F175D3DCCD1}">
              <a14:hiddenFill xmlns:a14="http://schemas.microsoft.com/office/drawing/2010/main">
                <a:solidFill>
                  <a:srgbClr val="FFFFFF"/>
                </a:solidFill>
              </a14:hiddenFill>
            </a:ext>
          </a:extLst>
        </p:spPr>
      </p:pic>
      <p:pic>
        <p:nvPicPr>
          <p:cNvPr id="2049" name="图片 6">
            <a:extLst>
              <a:ext uri="{FF2B5EF4-FFF2-40B4-BE49-F238E27FC236}">
                <a16:creationId xmlns:a16="http://schemas.microsoft.com/office/drawing/2014/main" id="{4AF05716-DD8E-473C-A39D-6508C0919E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963562"/>
            <a:ext cx="2736240" cy="2096857"/>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15" descr="图片8">
            <a:extLst>
              <a:ext uri="{FF2B5EF4-FFF2-40B4-BE49-F238E27FC236}">
                <a16:creationId xmlns:a16="http://schemas.microsoft.com/office/drawing/2014/main" id="{94EA46A2-9920-4944-AF09-4C87A4CB21B6}"/>
              </a:ext>
            </a:extLst>
          </p:cNvPr>
          <p:cNvPicPr>
            <a:picLocks noChangeAspect="1"/>
          </p:cNvPicPr>
          <p:nvPr/>
        </p:nvPicPr>
        <p:blipFill>
          <a:blip r:embed="rId5"/>
          <a:stretch>
            <a:fillRect/>
          </a:stretch>
        </p:blipFill>
        <p:spPr>
          <a:xfrm>
            <a:off x="1" y="1458510"/>
            <a:ext cx="2514600" cy="5399490"/>
          </a:xfrm>
          <a:prstGeom prst="rect">
            <a:avLst/>
          </a:prstGeom>
        </p:spPr>
      </p:pic>
      <p:pic>
        <p:nvPicPr>
          <p:cNvPr id="13" name="图片 12" descr="徽标, 公司名称&#10;&#10;描述已自动生成">
            <a:extLst>
              <a:ext uri="{FF2B5EF4-FFF2-40B4-BE49-F238E27FC236}">
                <a16:creationId xmlns:a16="http://schemas.microsoft.com/office/drawing/2014/main" id="{E34E9741-B7D5-1A13-314B-E04F74D624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24510" y="153992"/>
            <a:ext cx="1282147" cy="422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5"/>
          <p:cNvPicPr>
            <a:picLocks noChangeAspect="1"/>
          </p:cNvPicPr>
          <p:nvPr/>
        </p:nvPicPr>
        <p:blipFill>
          <a:blip r:embed="rId2"/>
          <a:stretch>
            <a:fillRect/>
          </a:stretch>
        </p:blipFill>
        <p:spPr>
          <a:xfrm>
            <a:off x="10319385" y="4973955"/>
            <a:ext cx="1801495" cy="1801495"/>
          </a:xfrm>
          <a:prstGeom prst="rect">
            <a:avLst/>
          </a:prstGeom>
        </p:spPr>
      </p:pic>
      <p:cxnSp>
        <p:nvCxnSpPr>
          <p:cNvPr id="9" name="直接连接符 8"/>
          <p:cNvCxnSpPr/>
          <p:nvPr/>
        </p:nvCxnSpPr>
        <p:spPr>
          <a:xfrm flipV="1">
            <a:off x="255270" y="603250"/>
            <a:ext cx="4562475" cy="27305"/>
          </a:xfrm>
          <a:prstGeom prst="line">
            <a:avLst/>
          </a:prstGeom>
          <a:ln w="28575" cmpd="sng">
            <a:solidFill>
              <a:srgbClr val="428F85"/>
            </a:solidFill>
            <a:prstDash val="solid"/>
          </a:ln>
        </p:spPr>
        <p:style>
          <a:lnRef idx="3">
            <a:schemeClr val="dk1"/>
          </a:lnRef>
          <a:fillRef idx="0">
            <a:schemeClr val="dk1"/>
          </a:fillRef>
          <a:effectRef idx="2">
            <a:schemeClr val="dk1"/>
          </a:effectRef>
          <a:fontRef idx="minor">
            <a:schemeClr val="tx1"/>
          </a:fontRef>
        </p:style>
      </p:cxnSp>
      <p:sp>
        <p:nvSpPr>
          <p:cNvPr id="12" name="文本框 11"/>
          <p:cNvSpPr txBox="1"/>
          <p:nvPr/>
        </p:nvSpPr>
        <p:spPr>
          <a:xfrm>
            <a:off x="255270" y="262255"/>
            <a:ext cx="1718945" cy="368300"/>
          </a:xfrm>
          <a:prstGeom prst="rect">
            <a:avLst/>
          </a:prstGeom>
          <a:solidFill>
            <a:srgbClr val="428F85"/>
          </a:solidFill>
          <a:ln>
            <a:solidFill>
              <a:srgbClr val="428F8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a:t>二、编程</a:t>
            </a:r>
          </a:p>
        </p:txBody>
      </p:sp>
      <p:sp>
        <p:nvSpPr>
          <p:cNvPr id="14" name="文本框 13"/>
          <p:cNvSpPr txBox="1"/>
          <p:nvPr/>
        </p:nvSpPr>
        <p:spPr>
          <a:xfrm>
            <a:off x="2734310" y="240425"/>
            <a:ext cx="2083435" cy="36830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解决方案</a:t>
            </a:r>
          </a:p>
        </p:txBody>
      </p:sp>
      <p:pic>
        <p:nvPicPr>
          <p:cNvPr id="13" name="图片 12" descr="图片8">
            <a:extLst>
              <a:ext uri="{FF2B5EF4-FFF2-40B4-BE49-F238E27FC236}">
                <a16:creationId xmlns:a16="http://schemas.microsoft.com/office/drawing/2014/main" id="{D7B40D53-50E5-4652-A50F-E80518DA8621}"/>
              </a:ext>
            </a:extLst>
          </p:cNvPr>
          <p:cNvPicPr>
            <a:picLocks noChangeAspect="1"/>
          </p:cNvPicPr>
          <p:nvPr/>
        </p:nvPicPr>
        <p:blipFill>
          <a:blip r:embed="rId3"/>
          <a:stretch>
            <a:fillRect/>
          </a:stretch>
        </p:blipFill>
        <p:spPr>
          <a:xfrm>
            <a:off x="0" y="1355975"/>
            <a:ext cx="2549769" cy="5513534"/>
          </a:xfrm>
          <a:prstGeom prst="rect">
            <a:avLst/>
          </a:prstGeom>
        </p:spPr>
      </p:pic>
      <p:sp>
        <p:nvSpPr>
          <p:cNvPr id="16" name="文本框 15">
            <a:extLst>
              <a:ext uri="{FF2B5EF4-FFF2-40B4-BE49-F238E27FC236}">
                <a16:creationId xmlns:a16="http://schemas.microsoft.com/office/drawing/2014/main" id="{AA2E1AD3-20FB-464A-B425-2E7D33A47D78}"/>
              </a:ext>
            </a:extLst>
          </p:cNvPr>
          <p:cNvSpPr txBox="1"/>
          <p:nvPr/>
        </p:nvSpPr>
        <p:spPr>
          <a:xfrm>
            <a:off x="2453053" y="828586"/>
            <a:ext cx="8680205" cy="1884618"/>
          </a:xfrm>
          <a:prstGeom prst="rect">
            <a:avLst/>
          </a:prstGeom>
          <a:noFill/>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图纸解析：</a:t>
            </a:r>
          </a:p>
          <a:p>
            <a:pPr>
              <a:lnSpc>
                <a:spcPct val="150000"/>
              </a:lnSpc>
            </a:pPr>
            <a:r>
              <a:rPr lang="zh-CN" altLang="en-US" sz="2000" dirty="0">
                <a:latin typeface="微软雅黑" panose="020B0503020204020204" pitchFamily="34" charset="-122"/>
                <a:ea typeface="微软雅黑" panose="020B0503020204020204" pitchFamily="34" charset="-122"/>
              </a:rPr>
              <a:t>      纸杯和立方体之间的距离为</a:t>
            </a:r>
            <a:r>
              <a:rPr lang="en-US" altLang="zh-CN" sz="2000" dirty="0">
                <a:latin typeface="微软雅黑" panose="020B0503020204020204" pitchFamily="34" charset="-122"/>
                <a:ea typeface="微软雅黑" panose="020B0503020204020204" pitchFamily="34" charset="-122"/>
              </a:rPr>
              <a:t>50</a:t>
            </a:r>
            <a:r>
              <a:rPr lang="zh-CN" altLang="en-US" sz="2000" dirty="0">
                <a:latin typeface="微软雅黑" panose="020B0503020204020204" pitchFamily="34" charset="-122"/>
                <a:ea typeface="微软雅黑" panose="020B0503020204020204" pitchFamily="34" charset="-122"/>
              </a:rPr>
              <a:t>厘米，做好标签摆放位置，这个图纸没有过的限制，只需要纸杯与立方体的距离够就可以。对于纸杯的放置方式没有约束。</a:t>
            </a:r>
          </a:p>
        </p:txBody>
      </p:sp>
      <p:pic>
        <p:nvPicPr>
          <p:cNvPr id="7" name="图片 6">
            <a:extLst>
              <a:ext uri="{FF2B5EF4-FFF2-40B4-BE49-F238E27FC236}">
                <a16:creationId xmlns:a16="http://schemas.microsoft.com/office/drawing/2014/main" id="{0F12B53A-C96E-4378-BB5A-6A77C080956D}"/>
              </a:ext>
            </a:extLst>
          </p:cNvPr>
          <p:cNvPicPr>
            <a:picLocks noChangeAspect="1"/>
          </p:cNvPicPr>
          <p:nvPr/>
        </p:nvPicPr>
        <p:blipFill>
          <a:blip r:embed="rId4"/>
          <a:stretch>
            <a:fillRect/>
          </a:stretch>
        </p:blipFill>
        <p:spPr>
          <a:xfrm>
            <a:off x="3427350" y="2617005"/>
            <a:ext cx="6828326" cy="3257697"/>
          </a:xfrm>
          <a:prstGeom prst="rect">
            <a:avLst/>
          </a:prstGeom>
        </p:spPr>
      </p:pic>
      <p:pic>
        <p:nvPicPr>
          <p:cNvPr id="10" name="图片 9" descr="徽标, 公司名称&#10;&#10;描述已自动生成">
            <a:extLst>
              <a:ext uri="{FF2B5EF4-FFF2-40B4-BE49-F238E27FC236}">
                <a16:creationId xmlns:a16="http://schemas.microsoft.com/office/drawing/2014/main" id="{E5523D8C-DB86-4C05-C031-CA29EB7338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4510" y="153992"/>
            <a:ext cx="1282147" cy="422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5"/>
          <p:cNvPicPr>
            <a:picLocks noChangeAspect="1"/>
          </p:cNvPicPr>
          <p:nvPr/>
        </p:nvPicPr>
        <p:blipFill>
          <a:blip r:embed="rId2"/>
          <a:stretch>
            <a:fillRect/>
          </a:stretch>
        </p:blipFill>
        <p:spPr>
          <a:xfrm>
            <a:off x="10319385" y="4973955"/>
            <a:ext cx="1801495" cy="1801495"/>
          </a:xfrm>
          <a:prstGeom prst="rect">
            <a:avLst/>
          </a:prstGeom>
        </p:spPr>
      </p:pic>
      <p:cxnSp>
        <p:nvCxnSpPr>
          <p:cNvPr id="9" name="直接连接符 8"/>
          <p:cNvCxnSpPr/>
          <p:nvPr/>
        </p:nvCxnSpPr>
        <p:spPr>
          <a:xfrm flipV="1">
            <a:off x="255270" y="603250"/>
            <a:ext cx="4562475" cy="27305"/>
          </a:xfrm>
          <a:prstGeom prst="line">
            <a:avLst/>
          </a:prstGeom>
          <a:ln w="28575" cmpd="sng">
            <a:solidFill>
              <a:srgbClr val="428F85"/>
            </a:solidFill>
            <a:prstDash val="solid"/>
          </a:ln>
        </p:spPr>
        <p:style>
          <a:lnRef idx="3">
            <a:schemeClr val="dk1"/>
          </a:lnRef>
          <a:fillRef idx="0">
            <a:schemeClr val="dk1"/>
          </a:fillRef>
          <a:effectRef idx="2">
            <a:schemeClr val="dk1"/>
          </a:effectRef>
          <a:fontRef idx="minor">
            <a:schemeClr val="tx1"/>
          </a:fontRef>
        </p:style>
      </p:cxnSp>
      <p:sp>
        <p:nvSpPr>
          <p:cNvPr id="12" name="文本框 11"/>
          <p:cNvSpPr txBox="1"/>
          <p:nvPr/>
        </p:nvSpPr>
        <p:spPr>
          <a:xfrm>
            <a:off x="255270" y="262255"/>
            <a:ext cx="1718945" cy="368300"/>
          </a:xfrm>
          <a:prstGeom prst="rect">
            <a:avLst/>
          </a:prstGeom>
          <a:solidFill>
            <a:srgbClr val="428F85"/>
          </a:solidFill>
          <a:ln>
            <a:solidFill>
              <a:srgbClr val="428F8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a:t>二、编程</a:t>
            </a:r>
          </a:p>
        </p:txBody>
      </p:sp>
      <p:sp>
        <p:nvSpPr>
          <p:cNvPr id="14" name="文本框 13"/>
          <p:cNvSpPr txBox="1"/>
          <p:nvPr/>
        </p:nvSpPr>
        <p:spPr>
          <a:xfrm>
            <a:off x="2460625" y="260350"/>
            <a:ext cx="2083435" cy="36830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方案一实际场地图</a:t>
            </a:r>
          </a:p>
        </p:txBody>
      </p:sp>
      <p:sp>
        <p:nvSpPr>
          <p:cNvPr id="10" name="文本框 9">
            <a:extLst>
              <a:ext uri="{FF2B5EF4-FFF2-40B4-BE49-F238E27FC236}">
                <a16:creationId xmlns:a16="http://schemas.microsoft.com/office/drawing/2014/main" id="{16625980-9933-47CB-8A33-B48A53571D1C}"/>
              </a:ext>
            </a:extLst>
          </p:cNvPr>
          <p:cNvSpPr txBox="1"/>
          <p:nvPr/>
        </p:nvSpPr>
        <p:spPr>
          <a:xfrm>
            <a:off x="1844920" y="1282370"/>
            <a:ext cx="9048749" cy="1884618"/>
          </a:xfrm>
          <a:prstGeom prst="rect">
            <a:avLst/>
          </a:prstGeom>
          <a:noFill/>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实际场地图：</a:t>
            </a:r>
          </a:p>
          <a:p>
            <a:pPr>
              <a:lnSpc>
                <a:spcPct val="150000"/>
              </a:lnSpc>
            </a:pPr>
            <a:r>
              <a:rPr lang="zh-CN" altLang="en-US" sz="2000" dirty="0">
                <a:latin typeface="微软雅黑" panose="020B0503020204020204" pitchFamily="34" charset="-122"/>
                <a:ea typeface="微软雅黑" panose="020B0503020204020204" pitchFamily="34" charset="-122"/>
              </a:rPr>
              <a:t>       本次采用的方式是让矿区水瓶支撑纸杯悬空，由无人机悬空夹取的方式。投放的方式也是用矿泉水瓶接住的方式，目的是无人机在飞行较低的时会对地有一个气流的反推力会把纸杯直接吹走，所以采用这个方案。</a:t>
            </a:r>
          </a:p>
        </p:txBody>
      </p:sp>
      <p:pic>
        <p:nvPicPr>
          <p:cNvPr id="3" name="图片 2">
            <a:extLst>
              <a:ext uri="{FF2B5EF4-FFF2-40B4-BE49-F238E27FC236}">
                <a16:creationId xmlns:a16="http://schemas.microsoft.com/office/drawing/2014/main" id="{0C3E3973-44DA-4005-9FBA-E5E591EF1E8D}"/>
              </a:ext>
            </a:extLst>
          </p:cNvPr>
          <p:cNvPicPr>
            <a:picLocks noChangeAspect="1"/>
          </p:cNvPicPr>
          <p:nvPr/>
        </p:nvPicPr>
        <p:blipFill>
          <a:blip r:embed="rId3"/>
          <a:stretch>
            <a:fillRect/>
          </a:stretch>
        </p:blipFill>
        <p:spPr>
          <a:xfrm>
            <a:off x="2179271" y="3486443"/>
            <a:ext cx="7583613" cy="2454811"/>
          </a:xfrm>
          <a:prstGeom prst="rect">
            <a:avLst/>
          </a:prstGeom>
        </p:spPr>
      </p:pic>
      <p:pic>
        <p:nvPicPr>
          <p:cNvPr id="11" name="图片 10" descr="图片8">
            <a:extLst>
              <a:ext uri="{FF2B5EF4-FFF2-40B4-BE49-F238E27FC236}">
                <a16:creationId xmlns:a16="http://schemas.microsoft.com/office/drawing/2014/main" id="{3DF6B4E1-9C79-4B53-BF38-36CF5B45D3FC}"/>
              </a:ext>
            </a:extLst>
          </p:cNvPr>
          <p:cNvPicPr>
            <a:picLocks noChangeAspect="1"/>
          </p:cNvPicPr>
          <p:nvPr/>
        </p:nvPicPr>
        <p:blipFill>
          <a:blip r:embed="rId4"/>
          <a:stretch>
            <a:fillRect/>
          </a:stretch>
        </p:blipFill>
        <p:spPr>
          <a:xfrm>
            <a:off x="0" y="1355975"/>
            <a:ext cx="1801495" cy="5513534"/>
          </a:xfrm>
          <a:prstGeom prst="rect">
            <a:avLst/>
          </a:prstGeom>
        </p:spPr>
      </p:pic>
      <p:pic>
        <p:nvPicPr>
          <p:cNvPr id="13" name="图片 12" descr="徽标, 公司名称&#10;&#10;描述已自动生成">
            <a:extLst>
              <a:ext uri="{FF2B5EF4-FFF2-40B4-BE49-F238E27FC236}">
                <a16:creationId xmlns:a16="http://schemas.microsoft.com/office/drawing/2014/main" id="{76FDE2D8-5E37-BC57-10CD-1A5B87FD88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4510" y="153992"/>
            <a:ext cx="1282147" cy="422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5"/>
          <p:cNvPicPr>
            <a:picLocks noChangeAspect="1"/>
          </p:cNvPicPr>
          <p:nvPr/>
        </p:nvPicPr>
        <p:blipFill>
          <a:blip r:embed="rId2"/>
          <a:stretch>
            <a:fillRect/>
          </a:stretch>
        </p:blipFill>
        <p:spPr>
          <a:xfrm>
            <a:off x="10319385" y="4973955"/>
            <a:ext cx="1801495" cy="1801495"/>
          </a:xfrm>
          <a:prstGeom prst="rect">
            <a:avLst/>
          </a:prstGeom>
        </p:spPr>
      </p:pic>
      <p:cxnSp>
        <p:nvCxnSpPr>
          <p:cNvPr id="9" name="直接连接符 8"/>
          <p:cNvCxnSpPr/>
          <p:nvPr/>
        </p:nvCxnSpPr>
        <p:spPr>
          <a:xfrm flipV="1">
            <a:off x="255270" y="603250"/>
            <a:ext cx="4562475" cy="27305"/>
          </a:xfrm>
          <a:prstGeom prst="line">
            <a:avLst/>
          </a:prstGeom>
          <a:ln w="28575" cmpd="sng">
            <a:solidFill>
              <a:srgbClr val="428F85"/>
            </a:solidFill>
            <a:prstDash val="solid"/>
          </a:ln>
        </p:spPr>
        <p:style>
          <a:lnRef idx="3">
            <a:schemeClr val="dk1"/>
          </a:lnRef>
          <a:fillRef idx="0">
            <a:schemeClr val="dk1"/>
          </a:fillRef>
          <a:effectRef idx="2">
            <a:schemeClr val="dk1"/>
          </a:effectRef>
          <a:fontRef idx="minor">
            <a:schemeClr val="tx1"/>
          </a:fontRef>
        </p:style>
      </p:cxnSp>
      <p:sp>
        <p:nvSpPr>
          <p:cNvPr id="12" name="文本框 11"/>
          <p:cNvSpPr txBox="1"/>
          <p:nvPr/>
        </p:nvSpPr>
        <p:spPr>
          <a:xfrm>
            <a:off x="255270" y="262255"/>
            <a:ext cx="1718945" cy="368300"/>
          </a:xfrm>
          <a:prstGeom prst="rect">
            <a:avLst/>
          </a:prstGeom>
          <a:solidFill>
            <a:srgbClr val="428F85"/>
          </a:solidFill>
          <a:ln>
            <a:solidFill>
              <a:srgbClr val="428F8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dirty="0"/>
              <a:t>二、编程</a:t>
            </a:r>
          </a:p>
        </p:txBody>
      </p:sp>
      <p:sp>
        <p:nvSpPr>
          <p:cNvPr id="14" name="文本框 13"/>
          <p:cNvSpPr txBox="1"/>
          <p:nvPr/>
        </p:nvSpPr>
        <p:spPr>
          <a:xfrm>
            <a:off x="2460625" y="260350"/>
            <a:ext cx="2083435" cy="36830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方案一程序</a:t>
            </a:r>
          </a:p>
        </p:txBody>
      </p:sp>
      <p:sp>
        <p:nvSpPr>
          <p:cNvPr id="11" name="文本框 10">
            <a:extLst>
              <a:ext uri="{FF2B5EF4-FFF2-40B4-BE49-F238E27FC236}">
                <a16:creationId xmlns:a16="http://schemas.microsoft.com/office/drawing/2014/main" id="{761AEF93-7CC1-4F7D-9729-B061D158672C}"/>
              </a:ext>
            </a:extLst>
          </p:cNvPr>
          <p:cNvSpPr txBox="1"/>
          <p:nvPr/>
        </p:nvSpPr>
        <p:spPr>
          <a:xfrm>
            <a:off x="748215" y="893090"/>
            <a:ext cx="6094520" cy="335989"/>
          </a:xfrm>
          <a:prstGeom prst="rect">
            <a:avLst/>
          </a:prstGeom>
          <a:noFill/>
        </p:spPr>
        <p:txBody>
          <a:bodyPr wrap="square">
            <a:spAutoFit/>
          </a:bodyPr>
          <a:lstStyle/>
          <a:p>
            <a:pPr indent="177800" algn="just">
              <a:lnSpc>
                <a:spcPts val="1900"/>
              </a:lnSpc>
              <a:spcBef>
                <a:spcPts val="600"/>
              </a:spcBef>
              <a:spcAft>
                <a:spcPts val="600"/>
              </a:spcAft>
            </a:pPr>
            <a:r>
              <a:rPr lang="zh-CN" altLang="en-US" sz="1800" kern="100" dirty="0">
                <a:effectLst/>
                <a:latin typeface="Times New Roman" panose="02020603050405020304" pitchFamily="18" charset="0"/>
                <a:ea typeface="宋体" panose="02010600030101010101" pitchFamily="2" charset="-122"/>
                <a:cs typeface="华文楷体" panose="02010600040101010101" pitchFamily="2" charset="-122"/>
              </a:rPr>
              <a:t>方案一程序图</a:t>
            </a:r>
            <a:r>
              <a:rPr lang="zh-CN" altLang="zh-CN" sz="1800" kern="100" dirty="0">
                <a:effectLst/>
                <a:latin typeface="Times New Roman" panose="02020603050405020304" pitchFamily="18" charset="0"/>
                <a:ea typeface="宋体" panose="02010600030101010101" pitchFamily="2" charset="-122"/>
                <a:cs typeface="华文楷体" panose="02010600040101010101" pitchFamily="2" charset="-122"/>
              </a:rPr>
              <a:t>：</a:t>
            </a:r>
            <a:endParaRPr lang="zh-CN" altLang="zh-CN" sz="1200" kern="100" dirty="0">
              <a:effectLst/>
              <a:latin typeface="Times New Roman" panose="02020603050405020304" pitchFamily="18" charset="0"/>
              <a:ea typeface="宋体" panose="02010600030101010101" pitchFamily="2" charset="-122"/>
            </a:endParaRPr>
          </a:p>
        </p:txBody>
      </p:sp>
      <p:pic>
        <p:nvPicPr>
          <p:cNvPr id="13" name="图片 12" descr="图片8">
            <a:extLst>
              <a:ext uri="{FF2B5EF4-FFF2-40B4-BE49-F238E27FC236}">
                <a16:creationId xmlns:a16="http://schemas.microsoft.com/office/drawing/2014/main" id="{5C109EF2-7370-4D2E-956C-F5D23969C760}"/>
              </a:ext>
            </a:extLst>
          </p:cNvPr>
          <p:cNvPicPr>
            <a:picLocks noChangeAspect="1"/>
          </p:cNvPicPr>
          <p:nvPr/>
        </p:nvPicPr>
        <p:blipFill>
          <a:blip r:embed="rId3"/>
          <a:stretch>
            <a:fillRect/>
          </a:stretch>
        </p:blipFill>
        <p:spPr>
          <a:xfrm>
            <a:off x="0" y="1229079"/>
            <a:ext cx="2558562" cy="5788756"/>
          </a:xfrm>
          <a:prstGeom prst="rect">
            <a:avLst/>
          </a:prstGeom>
        </p:spPr>
      </p:pic>
      <p:pic>
        <p:nvPicPr>
          <p:cNvPr id="2" name="图片 1">
            <a:extLst>
              <a:ext uri="{FF2B5EF4-FFF2-40B4-BE49-F238E27FC236}">
                <a16:creationId xmlns:a16="http://schemas.microsoft.com/office/drawing/2014/main" id="{7647C3AA-3B98-4AAD-9B9F-261495F1071B}"/>
              </a:ext>
            </a:extLst>
          </p:cNvPr>
          <p:cNvPicPr>
            <a:picLocks noChangeAspect="1"/>
          </p:cNvPicPr>
          <p:nvPr/>
        </p:nvPicPr>
        <p:blipFill>
          <a:blip r:embed="rId4"/>
          <a:stretch>
            <a:fillRect/>
          </a:stretch>
        </p:blipFill>
        <p:spPr>
          <a:xfrm>
            <a:off x="4209318" y="969645"/>
            <a:ext cx="3773364" cy="5512334"/>
          </a:xfrm>
          <a:prstGeom prst="rect">
            <a:avLst/>
          </a:prstGeom>
        </p:spPr>
      </p:pic>
      <p:pic>
        <p:nvPicPr>
          <p:cNvPr id="10" name="图片 9" descr="徽标, 公司名称&#10;&#10;描述已自动生成">
            <a:extLst>
              <a:ext uri="{FF2B5EF4-FFF2-40B4-BE49-F238E27FC236}">
                <a16:creationId xmlns:a16="http://schemas.microsoft.com/office/drawing/2014/main" id="{12504D17-11EB-89E3-A7D4-AE78557F8E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4510" y="153992"/>
            <a:ext cx="1282147" cy="422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56320A72-32EB-40B1-AA33-BD71DA22DCD6}"/>
              </a:ext>
            </a:extLst>
          </p:cNvPr>
          <p:cNvSpPr txBox="1"/>
          <p:nvPr/>
        </p:nvSpPr>
        <p:spPr>
          <a:xfrm>
            <a:off x="1611923" y="830722"/>
            <a:ext cx="8968154" cy="2346283"/>
          </a:xfrm>
          <a:prstGeom prst="rect">
            <a:avLst/>
          </a:prstGeom>
          <a:noFill/>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         从这个程序我们可以看到在夹取纸杯和和投放纸杯区分别放置定位标签和矿泉水瓶，在这个方案里有一个新的的语句就是舵机的打开和关闭，如图一所示；就是舵机关闭的角度。如图二所示舵机打开的角度。怎么实现的呢？当我们拿到一架带有舵机的无人机后，先用一个语句实验一下这个舵机的开和关的角度分别是多少，如图三所示</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当实验完成后把数据填到对于的语句里。</a:t>
            </a:r>
          </a:p>
        </p:txBody>
      </p:sp>
      <p:graphicFrame>
        <p:nvGraphicFramePr>
          <p:cNvPr id="6" name="对象 5">
            <a:extLst>
              <a:ext uri="{FF2B5EF4-FFF2-40B4-BE49-F238E27FC236}">
                <a16:creationId xmlns:a16="http://schemas.microsoft.com/office/drawing/2014/main" id="{1DB7CDAD-B21E-4E2F-B819-CF5BE24DEDCA}"/>
              </a:ext>
            </a:extLst>
          </p:cNvPr>
          <p:cNvGraphicFramePr>
            <a:graphicFrameLocks noChangeAspect="1"/>
          </p:cNvGraphicFramePr>
          <p:nvPr>
            <p:extLst>
              <p:ext uri="{D42A27DB-BD31-4B8C-83A1-F6EECF244321}">
                <p14:modId xmlns:p14="http://schemas.microsoft.com/office/powerpoint/2010/main" val="2442224957"/>
              </p:ext>
            </p:extLst>
          </p:nvPr>
        </p:nvGraphicFramePr>
        <p:xfrm>
          <a:off x="2253421" y="3305907"/>
          <a:ext cx="7315879" cy="2227435"/>
        </p:xfrm>
        <a:graphic>
          <a:graphicData uri="http://schemas.openxmlformats.org/presentationml/2006/ole">
            <mc:AlternateContent xmlns:mc="http://schemas.openxmlformats.org/markup-compatibility/2006">
              <mc:Choice xmlns:v="urn:schemas-microsoft-com:vml" Requires="v">
                <p:oleObj name="Document" r:id="rId2" imgW="5261479" imgH="1601394" progId="Word.Document.12">
                  <p:embed/>
                </p:oleObj>
              </mc:Choice>
              <mc:Fallback>
                <p:oleObj name="Document" r:id="rId2" imgW="5261479" imgH="1601394" progId="Word.Document.12">
                  <p:embed/>
                  <p:pic>
                    <p:nvPicPr>
                      <p:cNvPr id="0" name=""/>
                      <p:cNvPicPr/>
                      <p:nvPr/>
                    </p:nvPicPr>
                    <p:blipFill>
                      <a:blip r:embed="rId3"/>
                      <a:stretch>
                        <a:fillRect/>
                      </a:stretch>
                    </p:blipFill>
                    <p:spPr>
                      <a:xfrm>
                        <a:off x="2253421" y="3305907"/>
                        <a:ext cx="7315879" cy="2227435"/>
                      </a:xfrm>
                      <a:prstGeom prst="rect">
                        <a:avLst/>
                      </a:prstGeom>
                    </p:spPr>
                  </p:pic>
                </p:oleObj>
              </mc:Fallback>
            </mc:AlternateContent>
          </a:graphicData>
        </a:graphic>
      </p:graphicFrame>
      <p:sp>
        <p:nvSpPr>
          <p:cNvPr id="8" name="文本框 7">
            <a:extLst>
              <a:ext uri="{FF2B5EF4-FFF2-40B4-BE49-F238E27FC236}">
                <a16:creationId xmlns:a16="http://schemas.microsoft.com/office/drawing/2014/main" id="{B746E908-B5E0-467B-92AF-4D9AD93D96A8}"/>
              </a:ext>
            </a:extLst>
          </p:cNvPr>
          <p:cNvSpPr txBox="1"/>
          <p:nvPr/>
        </p:nvSpPr>
        <p:spPr>
          <a:xfrm>
            <a:off x="1611922" y="5427113"/>
            <a:ext cx="9070731" cy="923330"/>
          </a:xfrm>
          <a:prstGeom prst="rect">
            <a:avLst/>
          </a:prstGeom>
          <a:noFill/>
        </p:spPr>
        <p:txBody>
          <a:bodyPr wrap="square">
            <a:spAutoFit/>
          </a:bodyPr>
          <a:lstStyle/>
          <a:p>
            <a:r>
              <a:rPr lang="zh-CN" altLang="en-US" dirty="0"/>
              <a:t>总结：我们在完成这个任务的时候发现一个问题，就是每次夹取的成功率不高，飞机在找到定位标签后，在调整高度的受到空气反推力的影响，总会有一些偏差导致夹取不成功。那么怎么解决这个问题呢？</a:t>
            </a:r>
          </a:p>
        </p:txBody>
      </p:sp>
      <p:cxnSp>
        <p:nvCxnSpPr>
          <p:cNvPr id="9" name="直接连接符 8">
            <a:extLst>
              <a:ext uri="{FF2B5EF4-FFF2-40B4-BE49-F238E27FC236}">
                <a16:creationId xmlns:a16="http://schemas.microsoft.com/office/drawing/2014/main" id="{0C49D003-85B8-434D-9CE1-FEE0E45DF5FE}"/>
              </a:ext>
            </a:extLst>
          </p:cNvPr>
          <p:cNvCxnSpPr/>
          <p:nvPr/>
        </p:nvCxnSpPr>
        <p:spPr>
          <a:xfrm flipV="1">
            <a:off x="255270" y="603250"/>
            <a:ext cx="4562475" cy="27305"/>
          </a:xfrm>
          <a:prstGeom prst="line">
            <a:avLst/>
          </a:prstGeom>
          <a:ln w="28575" cmpd="sng">
            <a:solidFill>
              <a:srgbClr val="428F85"/>
            </a:solidFill>
            <a:prstDash val="solid"/>
          </a:ln>
        </p:spPr>
        <p:style>
          <a:lnRef idx="3">
            <a:schemeClr val="dk1"/>
          </a:lnRef>
          <a:fillRef idx="0">
            <a:schemeClr val="dk1"/>
          </a:fillRef>
          <a:effectRef idx="2">
            <a:schemeClr val="dk1"/>
          </a:effectRef>
          <a:fontRef idx="minor">
            <a:schemeClr val="tx1"/>
          </a:fontRef>
        </p:style>
      </p:cxnSp>
      <p:sp>
        <p:nvSpPr>
          <p:cNvPr id="10" name="文本框 9">
            <a:extLst>
              <a:ext uri="{FF2B5EF4-FFF2-40B4-BE49-F238E27FC236}">
                <a16:creationId xmlns:a16="http://schemas.microsoft.com/office/drawing/2014/main" id="{8170BA6E-6EE1-4738-BE29-D3CBA1397412}"/>
              </a:ext>
            </a:extLst>
          </p:cNvPr>
          <p:cNvSpPr txBox="1"/>
          <p:nvPr/>
        </p:nvSpPr>
        <p:spPr>
          <a:xfrm>
            <a:off x="255270" y="262255"/>
            <a:ext cx="1718945" cy="368300"/>
          </a:xfrm>
          <a:prstGeom prst="rect">
            <a:avLst/>
          </a:prstGeom>
          <a:solidFill>
            <a:srgbClr val="428F85"/>
          </a:solidFill>
          <a:ln>
            <a:solidFill>
              <a:srgbClr val="428F8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dirty="0"/>
              <a:t>二、编程</a:t>
            </a:r>
          </a:p>
        </p:txBody>
      </p:sp>
      <p:sp>
        <p:nvSpPr>
          <p:cNvPr id="11" name="文本框 10">
            <a:extLst>
              <a:ext uri="{FF2B5EF4-FFF2-40B4-BE49-F238E27FC236}">
                <a16:creationId xmlns:a16="http://schemas.microsoft.com/office/drawing/2014/main" id="{EE12DFC6-4E5C-46B5-8365-592539C5D4E8}"/>
              </a:ext>
            </a:extLst>
          </p:cNvPr>
          <p:cNvSpPr txBox="1"/>
          <p:nvPr/>
        </p:nvSpPr>
        <p:spPr>
          <a:xfrm>
            <a:off x="2460625" y="260350"/>
            <a:ext cx="2083435" cy="36830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方案一程序分析</a:t>
            </a:r>
          </a:p>
        </p:txBody>
      </p:sp>
      <p:pic>
        <p:nvPicPr>
          <p:cNvPr id="12" name="图片 11" descr="图片8">
            <a:extLst>
              <a:ext uri="{FF2B5EF4-FFF2-40B4-BE49-F238E27FC236}">
                <a16:creationId xmlns:a16="http://schemas.microsoft.com/office/drawing/2014/main" id="{F6368759-AACA-4F41-9D19-452C6DE73B54}"/>
              </a:ext>
            </a:extLst>
          </p:cNvPr>
          <p:cNvPicPr>
            <a:picLocks noChangeAspect="1"/>
          </p:cNvPicPr>
          <p:nvPr/>
        </p:nvPicPr>
        <p:blipFill>
          <a:blip r:embed="rId4"/>
          <a:stretch>
            <a:fillRect/>
          </a:stretch>
        </p:blipFill>
        <p:spPr>
          <a:xfrm>
            <a:off x="0" y="831859"/>
            <a:ext cx="1718945" cy="5788756"/>
          </a:xfrm>
          <a:prstGeom prst="rect">
            <a:avLst/>
          </a:prstGeom>
        </p:spPr>
      </p:pic>
      <p:pic>
        <p:nvPicPr>
          <p:cNvPr id="13" name="图片 12" descr="徽标, 公司名称&#10;&#10;描述已自动生成">
            <a:extLst>
              <a:ext uri="{FF2B5EF4-FFF2-40B4-BE49-F238E27FC236}">
                <a16:creationId xmlns:a16="http://schemas.microsoft.com/office/drawing/2014/main" id="{B78CCE0F-D6E9-DF30-40A1-59E9BF2970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4510" y="153992"/>
            <a:ext cx="1282147" cy="422591"/>
          </a:xfrm>
          <a:prstGeom prst="rect">
            <a:avLst/>
          </a:prstGeom>
        </p:spPr>
      </p:pic>
    </p:spTree>
    <p:extLst>
      <p:ext uri="{BB962C8B-B14F-4D97-AF65-F5344CB8AC3E}">
        <p14:creationId xmlns:p14="http://schemas.microsoft.com/office/powerpoint/2010/main" val="1980541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21E34BC5-D435-4012-A3DD-E1C4E6F43797}"/>
              </a:ext>
            </a:extLst>
          </p:cNvPr>
          <p:cNvCxnSpPr/>
          <p:nvPr/>
        </p:nvCxnSpPr>
        <p:spPr>
          <a:xfrm flipV="1">
            <a:off x="255270" y="603250"/>
            <a:ext cx="4562475" cy="27305"/>
          </a:xfrm>
          <a:prstGeom prst="line">
            <a:avLst/>
          </a:prstGeom>
          <a:ln w="28575" cmpd="sng">
            <a:solidFill>
              <a:srgbClr val="428F85"/>
            </a:solidFill>
            <a:prstDash val="solid"/>
          </a:ln>
        </p:spPr>
        <p:style>
          <a:lnRef idx="3">
            <a:schemeClr val="dk1"/>
          </a:lnRef>
          <a:fillRef idx="0">
            <a:schemeClr val="dk1"/>
          </a:fillRef>
          <a:effectRef idx="2">
            <a:schemeClr val="dk1"/>
          </a:effectRef>
          <a:fontRef idx="minor">
            <a:schemeClr val="tx1"/>
          </a:fontRef>
        </p:style>
      </p:cxnSp>
      <p:sp>
        <p:nvSpPr>
          <p:cNvPr id="5" name="文本框 4">
            <a:extLst>
              <a:ext uri="{FF2B5EF4-FFF2-40B4-BE49-F238E27FC236}">
                <a16:creationId xmlns:a16="http://schemas.microsoft.com/office/drawing/2014/main" id="{555D0FE9-2A01-4FDF-882E-0C87223BA154}"/>
              </a:ext>
            </a:extLst>
          </p:cNvPr>
          <p:cNvSpPr txBox="1"/>
          <p:nvPr/>
        </p:nvSpPr>
        <p:spPr>
          <a:xfrm>
            <a:off x="255270" y="262255"/>
            <a:ext cx="1718945" cy="368300"/>
          </a:xfrm>
          <a:prstGeom prst="rect">
            <a:avLst/>
          </a:prstGeom>
          <a:solidFill>
            <a:srgbClr val="428F85"/>
          </a:solidFill>
          <a:ln>
            <a:solidFill>
              <a:srgbClr val="428F8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dirty="0"/>
              <a:t>二、编程</a:t>
            </a:r>
          </a:p>
        </p:txBody>
      </p:sp>
      <p:sp>
        <p:nvSpPr>
          <p:cNvPr id="6" name="文本框 5">
            <a:extLst>
              <a:ext uri="{FF2B5EF4-FFF2-40B4-BE49-F238E27FC236}">
                <a16:creationId xmlns:a16="http://schemas.microsoft.com/office/drawing/2014/main" id="{B34F9F32-CF40-46D6-B27C-D531E55D287D}"/>
              </a:ext>
            </a:extLst>
          </p:cNvPr>
          <p:cNvSpPr txBox="1"/>
          <p:nvPr/>
        </p:nvSpPr>
        <p:spPr>
          <a:xfrm>
            <a:off x="2460625" y="260350"/>
            <a:ext cx="2083435" cy="36830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方案二图片方案</a:t>
            </a:r>
          </a:p>
        </p:txBody>
      </p:sp>
      <p:sp>
        <p:nvSpPr>
          <p:cNvPr id="8" name="文本框 7">
            <a:extLst>
              <a:ext uri="{FF2B5EF4-FFF2-40B4-BE49-F238E27FC236}">
                <a16:creationId xmlns:a16="http://schemas.microsoft.com/office/drawing/2014/main" id="{2422E7EF-1E69-42B3-BECD-389995534C48}"/>
              </a:ext>
            </a:extLst>
          </p:cNvPr>
          <p:cNvSpPr txBox="1"/>
          <p:nvPr/>
        </p:nvSpPr>
        <p:spPr>
          <a:xfrm>
            <a:off x="1619542" y="776214"/>
            <a:ext cx="9397219" cy="1422954"/>
          </a:xfrm>
          <a:prstGeom prst="rect">
            <a:avLst/>
          </a:prstGeom>
          <a:noFill/>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方案</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a:t>
            </a:r>
          </a:p>
          <a:p>
            <a:pPr>
              <a:lnSpc>
                <a:spcPct val="150000"/>
              </a:lnSpc>
            </a:pPr>
            <a:r>
              <a:rPr lang="zh-CN" altLang="en-US" sz="2000" dirty="0">
                <a:latin typeface="微软雅黑" panose="020B0503020204020204" pitchFamily="34" charset="-122"/>
                <a:ea typeface="微软雅黑" panose="020B0503020204020204" pitchFamily="34" charset="-122"/>
              </a:rPr>
              <a:t>调整定位标签的摆放，不直接放在水瓶的下面，而是在距离它</a:t>
            </a:r>
            <a:r>
              <a:rPr lang="en-US" altLang="zh-CN" sz="2000" dirty="0">
                <a:latin typeface="微软雅黑" panose="020B0503020204020204" pitchFamily="34" charset="-122"/>
                <a:ea typeface="微软雅黑" panose="020B0503020204020204" pitchFamily="34" charset="-122"/>
              </a:rPr>
              <a:t>20</a:t>
            </a:r>
            <a:r>
              <a:rPr lang="zh-CN" altLang="en-US" sz="2000" dirty="0">
                <a:latin typeface="微软雅黑" panose="020B0503020204020204" pitchFamily="34" charset="-122"/>
                <a:ea typeface="微软雅黑" panose="020B0503020204020204" pitchFamily="34" charset="-122"/>
              </a:rPr>
              <a:t>厘米的地方摆放，如下图所示：</a:t>
            </a:r>
          </a:p>
        </p:txBody>
      </p:sp>
      <p:pic>
        <p:nvPicPr>
          <p:cNvPr id="9" name="图片 8">
            <a:extLst>
              <a:ext uri="{FF2B5EF4-FFF2-40B4-BE49-F238E27FC236}">
                <a16:creationId xmlns:a16="http://schemas.microsoft.com/office/drawing/2014/main" id="{90508042-F392-4A3D-8C9D-FEF462FCF24E}"/>
              </a:ext>
            </a:extLst>
          </p:cNvPr>
          <p:cNvPicPr>
            <a:picLocks noChangeAspect="1"/>
          </p:cNvPicPr>
          <p:nvPr/>
        </p:nvPicPr>
        <p:blipFill>
          <a:blip r:embed="rId2"/>
          <a:stretch>
            <a:fillRect/>
          </a:stretch>
        </p:blipFill>
        <p:spPr>
          <a:xfrm>
            <a:off x="2708031" y="2344827"/>
            <a:ext cx="5615240" cy="3204840"/>
          </a:xfrm>
          <a:prstGeom prst="rect">
            <a:avLst/>
          </a:prstGeom>
        </p:spPr>
      </p:pic>
      <p:pic>
        <p:nvPicPr>
          <p:cNvPr id="10" name="图片 9" descr="图片8">
            <a:extLst>
              <a:ext uri="{FF2B5EF4-FFF2-40B4-BE49-F238E27FC236}">
                <a16:creationId xmlns:a16="http://schemas.microsoft.com/office/drawing/2014/main" id="{58F9D189-4CC9-42FE-BCA8-2E683C254D1F}"/>
              </a:ext>
            </a:extLst>
          </p:cNvPr>
          <p:cNvPicPr>
            <a:picLocks noChangeAspect="1"/>
          </p:cNvPicPr>
          <p:nvPr/>
        </p:nvPicPr>
        <p:blipFill>
          <a:blip r:embed="rId3"/>
          <a:stretch>
            <a:fillRect/>
          </a:stretch>
        </p:blipFill>
        <p:spPr>
          <a:xfrm>
            <a:off x="-11723" y="971550"/>
            <a:ext cx="1863969" cy="5788756"/>
          </a:xfrm>
          <a:prstGeom prst="rect">
            <a:avLst/>
          </a:prstGeom>
        </p:spPr>
      </p:pic>
      <p:pic>
        <p:nvPicPr>
          <p:cNvPr id="11" name="图片 10" descr="图片5">
            <a:extLst>
              <a:ext uri="{FF2B5EF4-FFF2-40B4-BE49-F238E27FC236}">
                <a16:creationId xmlns:a16="http://schemas.microsoft.com/office/drawing/2014/main" id="{72479DF3-7DC9-43DC-92B0-413475537808}"/>
              </a:ext>
            </a:extLst>
          </p:cNvPr>
          <p:cNvPicPr>
            <a:picLocks noChangeAspect="1"/>
          </p:cNvPicPr>
          <p:nvPr/>
        </p:nvPicPr>
        <p:blipFill>
          <a:blip r:embed="rId4"/>
          <a:stretch>
            <a:fillRect/>
          </a:stretch>
        </p:blipFill>
        <p:spPr>
          <a:xfrm>
            <a:off x="10319385" y="4973955"/>
            <a:ext cx="1801495" cy="1801495"/>
          </a:xfrm>
          <a:prstGeom prst="rect">
            <a:avLst/>
          </a:prstGeom>
        </p:spPr>
      </p:pic>
      <p:pic>
        <p:nvPicPr>
          <p:cNvPr id="12" name="图片 11" descr="徽标, 公司名称&#10;&#10;描述已自动生成">
            <a:extLst>
              <a:ext uri="{FF2B5EF4-FFF2-40B4-BE49-F238E27FC236}">
                <a16:creationId xmlns:a16="http://schemas.microsoft.com/office/drawing/2014/main" id="{60995DF2-27D5-4C20-E226-58D78EE154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4510" y="153992"/>
            <a:ext cx="1282147" cy="422591"/>
          </a:xfrm>
          <a:prstGeom prst="rect">
            <a:avLst/>
          </a:prstGeom>
        </p:spPr>
      </p:pic>
    </p:spTree>
    <p:extLst>
      <p:ext uri="{BB962C8B-B14F-4D97-AF65-F5344CB8AC3E}">
        <p14:creationId xmlns:p14="http://schemas.microsoft.com/office/powerpoint/2010/main" val="417012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5925A373-76D9-4A30-9969-CD66B6D74153}"/>
              </a:ext>
            </a:extLst>
          </p:cNvPr>
          <p:cNvSpPr txBox="1"/>
          <p:nvPr/>
        </p:nvSpPr>
        <p:spPr>
          <a:xfrm>
            <a:off x="956163" y="742884"/>
            <a:ext cx="3316898" cy="400110"/>
          </a:xfrm>
          <a:prstGeom prst="rect">
            <a:avLst/>
          </a:prstGeom>
          <a:noFill/>
        </p:spPr>
        <p:txBody>
          <a:bodyPr wrap="square">
            <a:spAutoFit/>
          </a:bodyPr>
          <a:lstStyle/>
          <a:p>
            <a:r>
              <a:rPr lang="zh-CN" altLang="en-US" sz="2000" dirty="0">
                <a:latin typeface="微软雅黑" panose="020B0503020204020204" pitchFamily="34" charset="-122"/>
                <a:ea typeface="微软雅黑" panose="020B0503020204020204" pitchFamily="34" charset="-122"/>
              </a:rPr>
              <a:t>方案</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程序主体设计如下图</a:t>
            </a:r>
            <a:r>
              <a:rPr lang="zh-CN" altLang="en-US" dirty="0"/>
              <a:t>：</a:t>
            </a:r>
          </a:p>
        </p:txBody>
      </p:sp>
      <p:pic>
        <p:nvPicPr>
          <p:cNvPr id="6" name="图片 5">
            <a:extLst>
              <a:ext uri="{FF2B5EF4-FFF2-40B4-BE49-F238E27FC236}">
                <a16:creationId xmlns:a16="http://schemas.microsoft.com/office/drawing/2014/main" id="{CC319F40-174C-4276-B8A2-9DEAD8C4B9E5}"/>
              </a:ext>
            </a:extLst>
          </p:cNvPr>
          <p:cNvPicPr>
            <a:picLocks noChangeAspect="1"/>
          </p:cNvPicPr>
          <p:nvPr/>
        </p:nvPicPr>
        <p:blipFill>
          <a:blip r:embed="rId2"/>
          <a:stretch>
            <a:fillRect/>
          </a:stretch>
        </p:blipFill>
        <p:spPr>
          <a:xfrm>
            <a:off x="2446472" y="1447736"/>
            <a:ext cx="3878018" cy="4837691"/>
          </a:xfrm>
          <a:prstGeom prst="rect">
            <a:avLst/>
          </a:prstGeom>
        </p:spPr>
      </p:pic>
      <p:pic>
        <p:nvPicPr>
          <p:cNvPr id="7" name="图片 6" descr="图片5">
            <a:extLst>
              <a:ext uri="{FF2B5EF4-FFF2-40B4-BE49-F238E27FC236}">
                <a16:creationId xmlns:a16="http://schemas.microsoft.com/office/drawing/2014/main" id="{B5872FDA-3B50-4CDB-8756-692A1178CE9D}"/>
              </a:ext>
            </a:extLst>
          </p:cNvPr>
          <p:cNvPicPr>
            <a:picLocks noChangeAspect="1"/>
          </p:cNvPicPr>
          <p:nvPr/>
        </p:nvPicPr>
        <p:blipFill>
          <a:blip r:embed="rId3"/>
          <a:stretch>
            <a:fillRect/>
          </a:stretch>
        </p:blipFill>
        <p:spPr>
          <a:xfrm>
            <a:off x="10319385" y="4973955"/>
            <a:ext cx="1801495" cy="1801495"/>
          </a:xfrm>
          <a:prstGeom prst="rect">
            <a:avLst/>
          </a:prstGeom>
        </p:spPr>
      </p:pic>
      <p:sp>
        <p:nvSpPr>
          <p:cNvPr id="9" name="文本框 8">
            <a:extLst>
              <a:ext uri="{FF2B5EF4-FFF2-40B4-BE49-F238E27FC236}">
                <a16:creationId xmlns:a16="http://schemas.microsoft.com/office/drawing/2014/main" id="{50512FF4-10E1-4A54-A3B5-352F7B3E98BE}"/>
              </a:ext>
            </a:extLst>
          </p:cNvPr>
          <p:cNvSpPr txBox="1"/>
          <p:nvPr/>
        </p:nvSpPr>
        <p:spPr>
          <a:xfrm>
            <a:off x="6752492" y="1884045"/>
            <a:ext cx="4556612" cy="2677656"/>
          </a:xfrm>
          <a:prstGeom prst="rect">
            <a:avLst/>
          </a:prstGeom>
          <a:noFill/>
        </p:spPr>
        <p:txBody>
          <a:bodyPr wrap="square">
            <a:spAutoFit/>
          </a:bodyPr>
          <a:lstStyle/>
          <a:p>
            <a:r>
              <a:rPr lang="zh-CN" altLang="en-US" sz="2400" dirty="0">
                <a:latin typeface="微软雅黑" panose="020B0503020204020204" pitchFamily="34" charset="-122"/>
                <a:ea typeface="微软雅黑" panose="020B0503020204020204" pitchFamily="34" charset="-122"/>
              </a:rPr>
              <a:t>从这个程序中我们发现，只是把标签往前移动了</a:t>
            </a:r>
            <a:r>
              <a:rPr lang="en-US" altLang="zh-CN" sz="2400" dirty="0">
                <a:latin typeface="微软雅黑" panose="020B0503020204020204" pitchFamily="34" charset="-122"/>
                <a:ea typeface="微软雅黑" panose="020B0503020204020204" pitchFamily="34" charset="-122"/>
              </a:rPr>
              <a:t>20</a:t>
            </a:r>
            <a:r>
              <a:rPr lang="zh-CN" altLang="en-US" sz="2400" dirty="0">
                <a:latin typeface="微软雅黑" panose="020B0503020204020204" pitchFamily="34" charset="-122"/>
                <a:ea typeface="微软雅黑" panose="020B0503020204020204" pitchFamily="34" charset="-122"/>
              </a:rPr>
              <a:t>厘米，让无人机先降落高度到</a:t>
            </a:r>
            <a:r>
              <a:rPr lang="en-US" altLang="zh-CN" sz="2400" dirty="0">
                <a:latin typeface="微软雅黑" panose="020B0503020204020204" pitchFamily="34" charset="-122"/>
                <a:ea typeface="微软雅黑" panose="020B0503020204020204" pitchFamily="34" charset="-122"/>
              </a:rPr>
              <a:t>24</a:t>
            </a:r>
            <a:r>
              <a:rPr lang="zh-CN" altLang="en-US" sz="2400" dirty="0">
                <a:latin typeface="微软雅黑" panose="020B0503020204020204" pitchFamily="34" charset="-122"/>
                <a:ea typeface="微软雅黑" panose="020B0503020204020204" pitchFamily="34" charset="-122"/>
              </a:rPr>
              <a:t>厘米，在向前发现成功率很高。所以在平时训练中，当遇到问题时，要多想办法去解决，只是思路稍微改变一下问题就解决了。</a:t>
            </a:r>
          </a:p>
        </p:txBody>
      </p:sp>
      <p:cxnSp>
        <p:nvCxnSpPr>
          <p:cNvPr id="10" name="直接连接符 9">
            <a:extLst>
              <a:ext uri="{FF2B5EF4-FFF2-40B4-BE49-F238E27FC236}">
                <a16:creationId xmlns:a16="http://schemas.microsoft.com/office/drawing/2014/main" id="{BA8BC046-27F6-4E56-9EEB-154754E31AA7}"/>
              </a:ext>
            </a:extLst>
          </p:cNvPr>
          <p:cNvCxnSpPr>
            <a:cxnSpLocks/>
          </p:cNvCxnSpPr>
          <p:nvPr/>
        </p:nvCxnSpPr>
        <p:spPr>
          <a:xfrm flipV="1">
            <a:off x="96691" y="435220"/>
            <a:ext cx="3552117" cy="1905"/>
          </a:xfrm>
          <a:prstGeom prst="line">
            <a:avLst/>
          </a:prstGeom>
          <a:ln w="28575" cmpd="sng">
            <a:solidFill>
              <a:srgbClr val="428F85"/>
            </a:solidFill>
            <a:prstDash val="solid"/>
          </a:ln>
        </p:spPr>
        <p:style>
          <a:lnRef idx="3">
            <a:schemeClr val="dk1"/>
          </a:lnRef>
          <a:fillRef idx="0">
            <a:schemeClr val="dk1"/>
          </a:fillRef>
          <a:effectRef idx="2">
            <a:schemeClr val="dk1"/>
          </a:effectRef>
          <a:fontRef idx="minor">
            <a:schemeClr val="tx1"/>
          </a:fontRef>
        </p:style>
      </p:cxnSp>
      <p:sp>
        <p:nvSpPr>
          <p:cNvPr id="11" name="文本框 10">
            <a:extLst>
              <a:ext uri="{FF2B5EF4-FFF2-40B4-BE49-F238E27FC236}">
                <a16:creationId xmlns:a16="http://schemas.microsoft.com/office/drawing/2014/main" id="{033B3A1F-EA82-4710-BE63-BBD0B46F39E0}"/>
              </a:ext>
            </a:extLst>
          </p:cNvPr>
          <p:cNvSpPr txBox="1"/>
          <p:nvPr/>
        </p:nvSpPr>
        <p:spPr>
          <a:xfrm>
            <a:off x="96691" y="68825"/>
            <a:ext cx="1718945" cy="368300"/>
          </a:xfrm>
          <a:prstGeom prst="rect">
            <a:avLst/>
          </a:prstGeom>
          <a:solidFill>
            <a:srgbClr val="428F85"/>
          </a:solidFill>
          <a:ln>
            <a:solidFill>
              <a:srgbClr val="428F8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dirty="0"/>
              <a:t>二、编程</a:t>
            </a:r>
          </a:p>
        </p:txBody>
      </p:sp>
      <p:sp>
        <p:nvSpPr>
          <p:cNvPr id="12" name="文本框 11">
            <a:extLst>
              <a:ext uri="{FF2B5EF4-FFF2-40B4-BE49-F238E27FC236}">
                <a16:creationId xmlns:a16="http://schemas.microsoft.com/office/drawing/2014/main" id="{DF9CBE99-EBEA-426A-B295-FDBFD84AB5A0}"/>
              </a:ext>
            </a:extLst>
          </p:cNvPr>
          <p:cNvSpPr txBox="1"/>
          <p:nvPr/>
        </p:nvSpPr>
        <p:spPr>
          <a:xfrm>
            <a:off x="2302046" y="66920"/>
            <a:ext cx="2083435" cy="36830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方案二程序</a:t>
            </a:r>
          </a:p>
        </p:txBody>
      </p:sp>
      <p:pic>
        <p:nvPicPr>
          <p:cNvPr id="13" name="图片 12" descr="徽标, 公司名称&#10;&#10;描述已自动生成">
            <a:extLst>
              <a:ext uri="{FF2B5EF4-FFF2-40B4-BE49-F238E27FC236}">
                <a16:creationId xmlns:a16="http://schemas.microsoft.com/office/drawing/2014/main" id="{AE77391D-2CF8-A662-D273-5312ACC15C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4510" y="153992"/>
            <a:ext cx="1282147" cy="422591"/>
          </a:xfrm>
          <a:prstGeom prst="rect">
            <a:avLst/>
          </a:prstGeom>
        </p:spPr>
      </p:pic>
    </p:spTree>
    <p:extLst>
      <p:ext uri="{BB962C8B-B14F-4D97-AF65-F5344CB8AC3E}">
        <p14:creationId xmlns:p14="http://schemas.microsoft.com/office/powerpoint/2010/main" val="1008356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74A77D-0301-4689-81EE-D973B084F243}"/>
              </a:ext>
            </a:extLst>
          </p:cNvPr>
          <p:cNvSpPr>
            <a:spLocks noGrp="1"/>
          </p:cNvSpPr>
          <p:nvPr>
            <p:ph type="title"/>
          </p:nvPr>
        </p:nvSpPr>
        <p:spPr>
          <a:xfrm>
            <a:off x="670264" y="933297"/>
            <a:ext cx="10515600" cy="1325563"/>
          </a:xfrm>
        </p:spPr>
        <p:txBody>
          <a:bodyPr/>
          <a:lstStyle/>
          <a:p>
            <a:r>
              <a:rPr lang="zh-CN" altLang="en-US" sz="1800" kern="100" dirty="0">
                <a:effectLst/>
                <a:latin typeface="Times New Roman" panose="02020603050405020304" pitchFamily="18" charset="0"/>
                <a:ea typeface="宋体" panose="02010600030101010101" pitchFamily="2" charset="-122"/>
              </a:rPr>
              <a:t>比较一下这两个方案</a:t>
            </a:r>
            <a:r>
              <a:rPr lang="zh-CN" altLang="zh-CN" sz="1800" kern="100" dirty="0">
                <a:effectLst/>
                <a:latin typeface="Times New Roman" panose="02020603050405020304" pitchFamily="18" charset="0"/>
                <a:ea typeface="宋体" panose="02010600030101010101" pitchFamily="2" charset="-122"/>
              </a:rPr>
              <a:t>？还有没有其他更好的方案？同学们可以把自己的想法填写到下面图表内。</a:t>
            </a:r>
            <a:br>
              <a:rPr lang="zh-CN" altLang="zh-CN" sz="1800" kern="100" dirty="0">
                <a:effectLst/>
                <a:latin typeface="Times New Roman" panose="02020603050405020304" pitchFamily="18" charset="0"/>
                <a:ea typeface="宋体" panose="02010600030101010101" pitchFamily="2" charset="-122"/>
              </a:rPr>
            </a:br>
            <a:endParaRPr lang="zh-CN" altLang="en-US" dirty="0"/>
          </a:p>
        </p:txBody>
      </p:sp>
      <p:sp>
        <p:nvSpPr>
          <p:cNvPr id="4" name="矩形: 圆角 3">
            <a:extLst>
              <a:ext uri="{FF2B5EF4-FFF2-40B4-BE49-F238E27FC236}">
                <a16:creationId xmlns:a16="http://schemas.microsoft.com/office/drawing/2014/main" id="{2B5DD6DC-2DE1-4300-B377-53193716CCF8}"/>
              </a:ext>
            </a:extLst>
          </p:cNvPr>
          <p:cNvSpPr/>
          <p:nvPr/>
        </p:nvSpPr>
        <p:spPr>
          <a:xfrm>
            <a:off x="3705336" y="1848534"/>
            <a:ext cx="6893511" cy="4287914"/>
          </a:xfrm>
          <a:prstGeom prst="roundRect">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cxnSp>
        <p:nvCxnSpPr>
          <p:cNvPr id="5" name="直接连接符 4">
            <a:extLst>
              <a:ext uri="{FF2B5EF4-FFF2-40B4-BE49-F238E27FC236}">
                <a16:creationId xmlns:a16="http://schemas.microsoft.com/office/drawing/2014/main" id="{DC59FA32-21A8-43A8-99AC-427F2AD9B9E2}"/>
              </a:ext>
            </a:extLst>
          </p:cNvPr>
          <p:cNvCxnSpPr>
            <a:cxnSpLocks/>
          </p:cNvCxnSpPr>
          <p:nvPr/>
        </p:nvCxnSpPr>
        <p:spPr>
          <a:xfrm flipV="1">
            <a:off x="255270" y="629682"/>
            <a:ext cx="6900132" cy="873"/>
          </a:xfrm>
          <a:prstGeom prst="line">
            <a:avLst/>
          </a:prstGeom>
          <a:ln w="28575" cmpd="sng">
            <a:solidFill>
              <a:srgbClr val="428F85"/>
            </a:solidFill>
            <a:prstDash val="solid"/>
          </a:ln>
        </p:spPr>
        <p:style>
          <a:lnRef idx="3">
            <a:schemeClr val="dk1"/>
          </a:lnRef>
          <a:fillRef idx="0">
            <a:schemeClr val="dk1"/>
          </a:fillRef>
          <a:effectRef idx="2">
            <a:schemeClr val="dk1"/>
          </a:effectRef>
          <a:fontRef idx="minor">
            <a:schemeClr val="tx1"/>
          </a:fontRef>
        </p:style>
      </p:cxnSp>
      <p:sp>
        <p:nvSpPr>
          <p:cNvPr id="6" name="文本框 5">
            <a:extLst>
              <a:ext uri="{FF2B5EF4-FFF2-40B4-BE49-F238E27FC236}">
                <a16:creationId xmlns:a16="http://schemas.microsoft.com/office/drawing/2014/main" id="{339E00E9-DEB7-4A7F-9933-7469B691A231}"/>
              </a:ext>
            </a:extLst>
          </p:cNvPr>
          <p:cNvSpPr txBox="1"/>
          <p:nvPr/>
        </p:nvSpPr>
        <p:spPr>
          <a:xfrm>
            <a:off x="255270" y="262255"/>
            <a:ext cx="1718945" cy="368300"/>
          </a:xfrm>
          <a:prstGeom prst="rect">
            <a:avLst/>
          </a:prstGeom>
          <a:solidFill>
            <a:srgbClr val="428F85"/>
          </a:solidFill>
          <a:ln>
            <a:solidFill>
              <a:srgbClr val="428F8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dirty="0"/>
              <a:t>三、方案优选</a:t>
            </a:r>
          </a:p>
        </p:txBody>
      </p:sp>
      <p:sp>
        <p:nvSpPr>
          <p:cNvPr id="7" name="文本框 6">
            <a:extLst>
              <a:ext uri="{FF2B5EF4-FFF2-40B4-BE49-F238E27FC236}">
                <a16:creationId xmlns:a16="http://schemas.microsoft.com/office/drawing/2014/main" id="{00ED9474-6BC7-4310-A6C0-37B217E154D0}"/>
              </a:ext>
            </a:extLst>
          </p:cNvPr>
          <p:cNvSpPr txBox="1"/>
          <p:nvPr/>
        </p:nvSpPr>
        <p:spPr>
          <a:xfrm>
            <a:off x="2460625" y="260350"/>
            <a:ext cx="5484890"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对于自己认为好的方案评价和书写自己的方案</a:t>
            </a:r>
          </a:p>
        </p:txBody>
      </p:sp>
      <p:pic>
        <p:nvPicPr>
          <p:cNvPr id="9" name="图片 8" descr="图片5">
            <a:extLst>
              <a:ext uri="{FF2B5EF4-FFF2-40B4-BE49-F238E27FC236}">
                <a16:creationId xmlns:a16="http://schemas.microsoft.com/office/drawing/2014/main" id="{62EF57A2-2D23-4B28-8D58-DE93EC7A5E38}"/>
              </a:ext>
            </a:extLst>
          </p:cNvPr>
          <p:cNvPicPr>
            <a:picLocks noChangeAspect="1"/>
          </p:cNvPicPr>
          <p:nvPr/>
        </p:nvPicPr>
        <p:blipFill>
          <a:blip r:embed="rId2"/>
          <a:stretch>
            <a:fillRect/>
          </a:stretch>
        </p:blipFill>
        <p:spPr>
          <a:xfrm>
            <a:off x="10319385" y="4973955"/>
            <a:ext cx="1801495" cy="1801495"/>
          </a:xfrm>
          <a:prstGeom prst="rect">
            <a:avLst/>
          </a:prstGeom>
        </p:spPr>
      </p:pic>
      <p:pic>
        <p:nvPicPr>
          <p:cNvPr id="10" name="图片 9" descr="图片8">
            <a:extLst>
              <a:ext uri="{FF2B5EF4-FFF2-40B4-BE49-F238E27FC236}">
                <a16:creationId xmlns:a16="http://schemas.microsoft.com/office/drawing/2014/main" id="{A689D845-2CA9-4866-8DF1-9C4507507D1E}"/>
              </a:ext>
            </a:extLst>
          </p:cNvPr>
          <p:cNvPicPr>
            <a:picLocks noChangeAspect="1"/>
          </p:cNvPicPr>
          <p:nvPr/>
        </p:nvPicPr>
        <p:blipFill>
          <a:blip r:embed="rId3"/>
          <a:stretch>
            <a:fillRect/>
          </a:stretch>
        </p:blipFill>
        <p:spPr>
          <a:xfrm>
            <a:off x="5033" y="1706162"/>
            <a:ext cx="3402582" cy="4856719"/>
          </a:xfrm>
          <a:prstGeom prst="rect">
            <a:avLst/>
          </a:prstGeom>
        </p:spPr>
      </p:pic>
      <p:pic>
        <p:nvPicPr>
          <p:cNvPr id="11" name="图片 10" descr="徽标, 公司名称&#10;&#10;描述已自动生成">
            <a:extLst>
              <a:ext uri="{FF2B5EF4-FFF2-40B4-BE49-F238E27FC236}">
                <a16:creationId xmlns:a16="http://schemas.microsoft.com/office/drawing/2014/main" id="{DCF334AE-9276-A3CB-9728-87041CF05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4510" y="153992"/>
            <a:ext cx="1282147" cy="422591"/>
          </a:xfrm>
          <a:prstGeom prst="rect">
            <a:avLst/>
          </a:prstGeom>
        </p:spPr>
      </p:pic>
    </p:spTree>
    <p:extLst>
      <p:ext uri="{BB962C8B-B14F-4D97-AF65-F5344CB8AC3E}">
        <p14:creationId xmlns:p14="http://schemas.microsoft.com/office/powerpoint/2010/main" val="2958482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5995FF90-7341-448B-8701-D9AD46B868BD}"/>
              </a:ext>
            </a:extLst>
          </p:cNvPr>
          <p:cNvCxnSpPr>
            <a:cxnSpLocks/>
          </p:cNvCxnSpPr>
          <p:nvPr/>
        </p:nvCxnSpPr>
        <p:spPr>
          <a:xfrm>
            <a:off x="255270" y="630555"/>
            <a:ext cx="4922156" cy="0"/>
          </a:xfrm>
          <a:prstGeom prst="line">
            <a:avLst/>
          </a:prstGeom>
          <a:ln w="28575" cmpd="sng">
            <a:solidFill>
              <a:srgbClr val="428F85"/>
            </a:solidFill>
            <a:prstDash val="solid"/>
          </a:ln>
        </p:spPr>
        <p:style>
          <a:lnRef idx="3">
            <a:schemeClr val="dk1"/>
          </a:lnRef>
          <a:fillRef idx="0">
            <a:schemeClr val="dk1"/>
          </a:fillRef>
          <a:effectRef idx="2">
            <a:schemeClr val="dk1"/>
          </a:effectRef>
          <a:fontRef idx="minor">
            <a:schemeClr val="tx1"/>
          </a:fontRef>
        </p:style>
      </p:cxnSp>
      <p:sp>
        <p:nvSpPr>
          <p:cNvPr id="5" name="文本框 4">
            <a:extLst>
              <a:ext uri="{FF2B5EF4-FFF2-40B4-BE49-F238E27FC236}">
                <a16:creationId xmlns:a16="http://schemas.microsoft.com/office/drawing/2014/main" id="{58EB73EB-EAFC-416E-A43D-D5F129E014AC}"/>
              </a:ext>
            </a:extLst>
          </p:cNvPr>
          <p:cNvSpPr txBox="1"/>
          <p:nvPr/>
        </p:nvSpPr>
        <p:spPr>
          <a:xfrm>
            <a:off x="255270" y="262255"/>
            <a:ext cx="1977976" cy="369332"/>
          </a:xfrm>
          <a:prstGeom prst="rect">
            <a:avLst/>
          </a:prstGeom>
          <a:solidFill>
            <a:srgbClr val="428F85"/>
          </a:solidFill>
          <a:ln>
            <a:solidFill>
              <a:srgbClr val="428F8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dirty="0"/>
              <a:t>三</a:t>
            </a:r>
            <a:r>
              <a:rPr lang="en-US" altLang="zh-CN" dirty="0"/>
              <a:t>-1</a:t>
            </a:r>
            <a:r>
              <a:rPr lang="zh-CN" altLang="en-US" dirty="0"/>
              <a:t>、硬件知识</a:t>
            </a:r>
          </a:p>
        </p:txBody>
      </p:sp>
      <p:sp>
        <p:nvSpPr>
          <p:cNvPr id="6" name="文本框 5">
            <a:extLst>
              <a:ext uri="{FF2B5EF4-FFF2-40B4-BE49-F238E27FC236}">
                <a16:creationId xmlns:a16="http://schemas.microsoft.com/office/drawing/2014/main" id="{00DD69F1-2C7F-4606-9DBB-A6F803C4D655}"/>
              </a:ext>
            </a:extLst>
          </p:cNvPr>
          <p:cNvSpPr txBox="1"/>
          <p:nvPr/>
        </p:nvSpPr>
        <p:spPr>
          <a:xfrm>
            <a:off x="2935900" y="260350"/>
            <a:ext cx="2998908" cy="335989"/>
          </a:xfrm>
          <a:prstGeom prst="rect">
            <a:avLst/>
          </a:prstGeom>
          <a:noFill/>
        </p:spPr>
        <p:txBody>
          <a:bodyPr wrap="square">
            <a:spAutoFit/>
          </a:bodyPr>
          <a:lstStyle/>
          <a:p>
            <a:pPr algn="l">
              <a:lnSpc>
                <a:spcPts val="1900"/>
              </a:lnSpc>
              <a:spcBef>
                <a:spcPts val="600"/>
              </a:spcBef>
              <a:spcAft>
                <a:spcPts val="600"/>
              </a:spcAft>
            </a:pPr>
            <a:r>
              <a:rPr lang="zh-CN" altLang="zh-CN" sz="1800" b="1" kern="100" dirty="0">
                <a:solidFill>
                  <a:srgbClr val="000000"/>
                </a:solidFill>
                <a:effectLst/>
                <a:latin typeface="Times New Roman" panose="02020603050405020304" pitchFamily="18" charset="0"/>
                <a:ea typeface="宋体" panose="02010600030101010101" pitchFamily="2" charset="-122"/>
                <a:cs typeface="华文楷体" panose="02010600040101010101" pitchFamily="2" charset="-122"/>
              </a:rPr>
              <a:t>硬件知识——舵机</a:t>
            </a:r>
            <a:endParaRPr lang="zh-CN" altLang="zh-CN" sz="1800" kern="100" dirty="0">
              <a:effectLst/>
              <a:latin typeface="Times New Roman" panose="02020603050405020304" pitchFamily="18" charset="0"/>
              <a:ea typeface="宋体" panose="02010600030101010101" pitchFamily="2" charset="-122"/>
            </a:endParaRPr>
          </a:p>
        </p:txBody>
      </p:sp>
      <p:sp>
        <p:nvSpPr>
          <p:cNvPr id="8" name="文本框 7">
            <a:extLst>
              <a:ext uri="{FF2B5EF4-FFF2-40B4-BE49-F238E27FC236}">
                <a16:creationId xmlns:a16="http://schemas.microsoft.com/office/drawing/2014/main" id="{EEFC7CC5-C6DF-4F47-94BE-7750D3ED0405}"/>
              </a:ext>
            </a:extLst>
          </p:cNvPr>
          <p:cNvSpPr txBox="1"/>
          <p:nvPr/>
        </p:nvSpPr>
        <p:spPr>
          <a:xfrm>
            <a:off x="1793631" y="1027887"/>
            <a:ext cx="9097109" cy="2862322"/>
          </a:xfrm>
          <a:prstGeom prst="rect">
            <a:avLst/>
          </a:prstGeom>
          <a:noFill/>
        </p:spPr>
        <p:txBody>
          <a:bodyPr wrap="square">
            <a:spAutoFit/>
          </a:bodyPr>
          <a:lstStyle/>
          <a:p>
            <a:r>
              <a:rPr lang="zh-CN" altLang="en-US" sz="2000" dirty="0">
                <a:latin typeface="微软雅黑" panose="020B0503020204020204" pitchFamily="34" charset="-122"/>
                <a:ea typeface="微软雅黑" panose="020B0503020204020204" pitchFamily="34" charset="-122"/>
              </a:rPr>
              <a:t>       舵机是一种位置（角度）伺服的驱动器，适用于那些需要角度不断变化并可以保持的控制系统。在高档遥控玩具，如飞机、潜艇模型，遥控机器人中已经得到了普遍应用。</a:t>
            </a:r>
          </a:p>
          <a:p>
            <a:r>
              <a:rPr lang="zh-CN" altLang="en-US" sz="2000" dirty="0">
                <a:latin typeface="微软雅黑" panose="020B0503020204020204" pitchFamily="34" charset="-122"/>
                <a:ea typeface="微软雅黑" panose="020B0503020204020204" pitchFamily="34" charset="-122"/>
              </a:rPr>
              <a:t>       舵机也叫也叫 </a:t>
            </a:r>
            <a:r>
              <a:rPr lang="en-US" altLang="zh-CN" sz="2000" dirty="0">
                <a:latin typeface="微软雅黑" panose="020B0503020204020204" pitchFamily="34" charset="-122"/>
                <a:ea typeface="微软雅黑" panose="020B0503020204020204" pitchFamily="34" charset="-122"/>
              </a:rPr>
              <a:t>RC </a:t>
            </a:r>
            <a:r>
              <a:rPr lang="zh-CN" altLang="en-US" sz="2000" dirty="0">
                <a:latin typeface="微软雅黑" panose="020B0503020204020204" pitchFamily="34" charset="-122"/>
                <a:ea typeface="微软雅黑" panose="020B0503020204020204" pitchFamily="34" charset="-122"/>
              </a:rPr>
              <a:t>伺服器，通常用于机器人项目，也可以在遥控汽车，飞机等航模中找到它们。类似舵机这样的伺服系统通常由小型电动机，电位计，嵌入式控制系统和变速箱组成。电机输出轴的位置由内部电位计不断采样测量，并与微控制器（例如</a:t>
            </a:r>
            <a:r>
              <a:rPr lang="en-US" altLang="zh-CN" sz="2000" dirty="0">
                <a:latin typeface="微软雅黑" panose="020B0503020204020204" pitchFamily="34" charset="-122"/>
                <a:ea typeface="微软雅黑" panose="020B0503020204020204" pitchFamily="34" charset="-122"/>
              </a:rPr>
              <a:t>STM32,Arduino</a:t>
            </a:r>
            <a:r>
              <a:rPr lang="zh-CN" altLang="en-US" sz="2000" dirty="0">
                <a:latin typeface="微软雅黑" panose="020B0503020204020204" pitchFamily="34" charset="-122"/>
                <a:ea typeface="微软雅黑" panose="020B0503020204020204" pitchFamily="34" charset="-122"/>
              </a:rPr>
              <a:t>）设置的目标位置进行比较，根据相应的偏差，控制设备会调整电机输出轴的实际位置，使其与目标位置匹配。这样就形成了闭环控制系统</a:t>
            </a:r>
            <a:r>
              <a:rPr lang="zh-CN" altLang="en-US" dirty="0"/>
              <a:t>。</a:t>
            </a:r>
          </a:p>
        </p:txBody>
      </p:sp>
      <p:pic>
        <p:nvPicPr>
          <p:cNvPr id="9" name="图片 8">
            <a:extLst>
              <a:ext uri="{FF2B5EF4-FFF2-40B4-BE49-F238E27FC236}">
                <a16:creationId xmlns:a16="http://schemas.microsoft.com/office/drawing/2014/main" id="{1EBFF198-E2F1-4788-870D-95696208378D}"/>
              </a:ext>
            </a:extLst>
          </p:cNvPr>
          <p:cNvPicPr>
            <a:picLocks noChangeAspect="1"/>
          </p:cNvPicPr>
          <p:nvPr/>
        </p:nvPicPr>
        <p:blipFill>
          <a:blip r:embed="rId2"/>
          <a:stretch>
            <a:fillRect/>
          </a:stretch>
        </p:blipFill>
        <p:spPr>
          <a:xfrm>
            <a:off x="3838695" y="3754461"/>
            <a:ext cx="4514610" cy="2959288"/>
          </a:xfrm>
          <a:prstGeom prst="rect">
            <a:avLst/>
          </a:prstGeom>
        </p:spPr>
      </p:pic>
      <p:pic>
        <p:nvPicPr>
          <p:cNvPr id="10" name="图片 9">
            <a:extLst>
              <a:ext uri="{FF2B5EF4-FFF2-40B4-BE49-F238E27FC236}">
                <a16:creationId xmlns:a16="http://schemas.microsoft.com/office/drawing/2014/main" id="{4FF1643F-F9BE-4224-ADAE-E4BBFA88F75F}"/>
              </a:ext>
            </a:extLst>
          </p:cNvPr>
          <p:cNvPicPr>
            <a:picLocks noChangeAspect="1"/>
          </p:cNvPicPr>
          <p:nvPr/>
        </p:nvPicPr>
        <p:blipFill>
          <a:blip r:embed="rId3"/>
          <a:stretch>
            <a:fillRect/>
          </a:stretch>
        </p:blipFill>
        <p:spPr>
          <a:xfrm>
            <a:off x="10393524" y="4985759"/>
            <a:ext cx="1798476" cy="1798476"/>
          </a:xfrm>
          <a:prstGeom prst="rect">
            <a:avLst/>
          </a:prstGeom>
        </p:spPr>
      </p:pic>
      <p:pic>
        <p:nvPicPr>
          <p:cNvPr id="11" name="图片 10" descr="图片8">
            <a:extLst>
              <a:ext uri="{FF2B5EF4-FFF2-40B4-BE49-F238E27FC236}">
                <a16:creationId xmlns:a16="http://schemas.microsoft.com/office/drawing/2014/main" id="{19CC4187-A620-44D5-8319-C045879DB1C3}"/>
              </a:ext>
            </a:extLst>
          </p:cNvPr>
          <p:cNvPicPr>
            <a:picLocks noChangeAspect="1"/>
          </p:cNvPicPr>
          <p:nvPr/>
        </p:nvPicPr>
        <p:blipFill>
          <a:blip r:embed="rId4"/>
          <a:stretch>
            <a:fillRect/>
          </a:stretch>
        </p:blipFill>
        <p:spPr>
          <a:xfrm>
            <a:off x="-11723" y="971550"/>
            <a:ext cx="1863969" cy="5788756"/>
          </a:xfrm>
          <a:prstGeom prst="rect">
            <a:avLst/>
          </a:prstGeom>
        </p:spPr>
      </p:pic>
      <p:pic>
        <p:nvPicPr>
          <p:cNvPr id="12" name="图片 11" descr="徽标, 公司名称&#10;&#10;描述已自动生成">
            <a:extLst>
              <a:ext uri="{FF2B5EF4-FFF2-40B4-BE49-F238E27FC236}">
                <a16:creationId xmlns:a16="http://schemas.microsoft.com/office/drawing/2014/main" id="{173E1E3E-2400-308F-FE6F-27E0012F24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4510" y="153992"/>
            <a:ext cx="1282147" cy="422591"/>
          </a:xfrm>
          <a:prstGeom prst="rect">
            <a:avLst/>
          </a:prstGeom>
        </p:spPr>
      </p:pic>
    </p:spTree>
    <p:extLst>
      <p:ext uri="{BB962C8B-B14F-4D97-AF65-F5344CB8AC3E}">
        <p14:creationId xmlns:p14="http://schemas.microsoft.com/office/powerpoint/2010/main" val="3398907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8"/>
          <p:cNvPicPr>
            <a:picLocks noChangeAspect="1"/>
          </p:cNvPicPr>
          <p:nvPr/>
        </p:nvPicPr>
        <p:blipFill>
          <a:blip r:embed="rId38"/>
          <a:stretch>
            <a:fillRect/>
          </a:stretch>
        </p:blipFill>
        <p:spPr>
          <a:xfrm>
            <a:off x="0" y="635"/>
            <a:ext cx="4803775" cy="6856730"/>
          </a:xfrm>
          <a:prstGeom prst="rect">
            <a:avLst/>
          </a:prstGeom>
        </p:spPr>
      </p:pic>
      <p:sp>
        <p:nvSpPr>
          <p:cNvPr id="5" name="矩形 4"/>
          <p:cNvSpPr/>
          <p:nvPr>
            <p:custDataLst>
              <p:tags r:id="rId1"/>
            </p:custDataLst>
          </p:nvPr>
        </p:nvSpPr>
        <p:spPr>
          <a:xfrm>
            <a:off x="5731585" y="1785113"/>
            <a:ext cx="1101632" cy="135288"/>
          </a:xfrm>
          <a:prstGeom prst="rect">
            <a:avLst/>
          </a:pr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6" name="任意多边形 8"/>
          <p:cNvSpPr/>
          <p:nvPr>
            <p:custDataLst>
              <p:tags r:id="rId2"/>
            </p:custDataLst>
          </p:nvPr>
        </p:nvSpPr>
        <p:spPr>
          <a:xfrm flipV="1">
            <a:off x="6833217" y="1785114"/>
            <a:ext cx="753747" cy="352277"/>
          </a:xfrm>
          <a:custGeom>
            <a:avLst/>
            <a:gdLst>
              <a:gd name="connsiteX0" fmla="*/ 0 w 742949"/>
              <a:gd name="connsiteY0" fmla="*/ 347230 h 347230"/>
              <a:gd name="connsiteX1" fmla="*/ 371475 w 742949"/>
              <a:gd name="connsiteY1" fmla="*/ 133350 h 347230"/>
              <a:gd name="connsiteX2" fmla="*/ 742949 w 742949"/>
              <a:gd name="connsiteY2" fmla="*/ 347229 h 347230"/>
              <a:gd name="connsiteX3" fmla="*/ 742949 w 742949"/>
              <a:gd name="connsiteY3" fmla="*/ 213879 h 347230"/>
              <a:gd name="connsiteX4" fmla="*/ 371475 w 742949"/>
              <a:gd name="connsiteY4" fmla="*/ 0 h 347230"/>
              <a:gd name="connsiteX5" fmla="*/ 0 w 742949"/>
              <a:gd name="connsiteY5" fmla="*/ 213879 h 34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949" h="347230">
                <a:moveTo>
                  <a:pt x="0" y="347230"/>
                </a:moveTo>
                <a:lnTo>
                  <a:pt x="371475" y="133350"/>
                </a:lnTo>
                <a:lnTo>
                  <a:pt x="742949" y="347229"/>
                </a:lnTo>
                <a:lnTo>
                  <a:pt x="742949" y="213879"/>
                </a:lnTo>
                <a:lnTo>
                  <a:pt x="371475" y="0"/>
                </a:lnTo>
                <a:lnTo>
                  <a:pt x="0" y="213879"/>
                </a:lnTo>
                <a:close/>
              </a:path>
            </a:pathLst>
          </a:cu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7" name="矩形 6"/>
          <p:cNvSpPr/>
          <p:nvPr>
            <p:custDataLst>
              <p:tags r:id="rId3"/>
            </p:custDataLst>
          </p:nvPr>
        </p:nvSpPr>
        <p:spPr>
          <a:xfrm>
            <a:off x="7586963" y="1785113"/>
            <a:ext cx="3010159" cy="135288"/>
          </a:xfrm>
          <a:prstGeom prst="rect">
            <a:avLst/>
          </a:pr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8" name="矩形 7"/>
          <p:cNvSpPr/>
          <p:nvPr>
            <p:custDataLst>
              <p:tags r:id="rId4"/>
            </p:custDataLst>
          </p:nvPr>
        </p:nvSpPr>
        <p:spPr>
          <a:xfrm>
            <a:off x="6859789" y="924104"/>
            <a:ext cx="415527" cy="947017"/>
          </a:xfrm>
          <a:prstGeom prst="rect">
            <a:avLst/>
          </a:prstGeom>
          <a:solidFill>
            <a:srgbClr val="D9D9D9"/>
          </a:solidFill>
          <a:ln>
            <a:noFill/>
          </a:ln>
          <a:scene3d>
            <a:camera prst="isometricLeftDown"/>
            <a:lightRig rig="threePt" dir="t"/>
          </a:scene3d>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9" name="矩形 8"/>
          <p:cNvSpPr/>
          <p:nvPr>
            <p:custDataLst>
              <p:tags r:id="rId5"/>
            </p:custDataLst>
          </p:nvPr>
        </p:nvSpPr>
        <p:spPr>
          <a:xfrm>
            <a:off x="7144865" y="924104"/>
            <a:ext cx="415527" cy="947017"/>
          </a:xfrm>
          <a:prstGeom prst="rect">
            <a:avLst/>
          </a:prstGeom>
          <a:solidFill>
            <a:srgbClr val="D9D9D9"/>
          </a:solidFill>
          <a:ln>
            <a:noFill/>
          </a:ln>
          <a:scene3d>
            <a:camera prst="isometricRightUp"/>
            <a:lightRig rig="threePt" dir="t"/>
          </a:scene3d>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10" name="矩形 9"/>
          <p:cNvSpPr/>
          <p:nvPr>
            <p:custDataLst>
              <p:tags r:id="rId6"/>
            </p:custDataLst>
          </p:nvPr>
        </p:nvSpPr>
        <p:spPr>
          <a:xfrm>
            <a:off x="7497583" y="918406"/>
            <a:ext cx="3099539" cy="778876"/>
          </a:xfrm>
          <a:prstGeom prst="rect">
            <a:avLst/>
          </a:prstGeom>
          <a:solidFill>
            <a:srgbClr val="D9D9D9">
              <a:lumMod val="40000"/>
              <a:lumOff val="60000"/>
            </a:srgb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11" name="矩形 10"/>
          <p:cNvSpPr/>
          <p:nvPr>
            <p:custDataLst>
              <p:tags r:id="rId7"/>
            </p:custDataLst>
          </p:nvPr>
        </p:nvSpPr>
        <p:spPr>
          <a:xfrm>
            <a:off x="5731586" y="924103"/>
            <a:ext cx="1191009" cy="778876"/>
          </a:xfrm>
          <a:prstGeom prst="rect">
            <a:avLst/>
          </a:prstGeom>
          <a:solidFill>
            <a:srgbClr val="D9D9D9">
              <a:lumMod val="40000"/>
              <a:lumOff val="60000"/>
            </a:srgb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49" name="文本框 48"/>
          <p:cNvSpPr txBox="1"/>
          <p:nvPr>
            <p:custDataLst>
              <p:tags r:id="rId8"/>
            </p:custDataLst>
          </p:nvPr>
        </p:nvSpPr>
        <p:spPr>
          <a:xfrm>
            <a:off x="7497583" y="1358032"/>
            <a:ext cx="646331" cy="276999"/>
          </a:xfrm>
          <a:prstGeom prst="rect">
            <a:avLst/>
          </a:prstGeom>
          <a:noFill/>
        </p:spPr>
        <p:txBody>
          <a:bodyPr wrap="none" tIns="0" bIns="0" rtlCol="0" anchor="t">
            <a:spAutoFit/>
          </a:bodyPr>
          <a:lstStyle/>
          <a:p>
            <a:r>
              <a:rPr lang="zh-CN" altLang="en-US" dirty="0">
                <a:solidFill>
                  <a:srgbClr val="595959"/>
                </a:solidFill>
                <a:latin typeface="微软雅黑" panose="020B0503020204020204" pitchFamily="34" charset="-122"/>
                <a:ea typeface="微软雅黑" panose="020B0503020204020204" pitchFamily="34" charset="-122"/>
                <a:sym typeface="等线" panose="02010600030101010101" charset="-122"/>
              </a:rPr>
              <a:t>解读</a:t>
            </a:r>
          </a:p>
        </p:txBody>
      </p:sp>
      <p:sp>
        <p:nvSpPr>
          <p:cNvPr id="12" name="矩形 11"/>
          <p:cNvSpPr/>
          <p:nvPr>
            <p:custDataLst>
              <p:tags r:id="rId9"/>
            </p:custDataLst>
          </p:nvPr>
        </p:nvSpPr>
        <p:spPr>
          <a:xfrm>
            <a:off x="5731585" y="3182008"/>
            <a:ext cx="1101632" cy="135288"/>
          </a:xfrm>
          <a:prstGeom prst="rect">
            <a:avLst/>
          </a:pr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13" name="任意多边形 24"/>
          <p:cNvSpPr/>
          <p:nvPr>
            <p:custDataLst>
              <p:tags r:id="rId10"/>
            </p:custDataLst>
          </p:nvPr>
        </p:nvSpPr>
        <p:spPr>
          <a:xfrm flipV="1">
            <a:off x="6833217" y="3182008"/>
            <a:ext cx="753747" cy="352277"/>
          </a:xfrm>
          <a:custGeom>
            <a:avLst/>
            <a:gdLst>
              <a:gd name="connsiteX0" fmla="*/ 0 w 742949"/>
              <a:gd name="connsiteY0" fmla="*/ 347230 h 347230"/>
              <a:gd name="connsiteX1" fmla="*/ 371475 w 742949"/>
              <a:gd name="connsiteY1" fmla="*/ 133350 h 347230"/>
              <a:gd name="connsiteX2" fmla="*/ 742949 w 742949"/>
              <a:gd name="connsiteY2" fmla="*/ 347229 h 347230"/>
              <a:gd name="connsiteX3" fmla="*/ 742949 w 742949"/>
              <a:gd name="connsiteY3" fmla="*/ 213879 h 347230"/>
              <a:gd name="connsiteX4" fmla="*/ 371475 w 742949"/>
              <a:gd name="connsiteY4" fmla="*/ 0 h 347230"/>
              <a:gd name="connsiteX5" fmla="*/ 0 w 742949"/>
              <a:gd name="connsiteY5" fmla="*/ 213879 h 34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949" h="347230">
                <a:moveTo>
                  <a:pt x="0" y="347230"/>
                </a:moveTo>
                <a:lnTo>
                  <a:pt x="371475" y="133350"/>
                </a:lnTo>
                <a:lnTo>
                  <a:pt x="742949" y="347229"/>
                </a:lnTo>
                <a:lnTo>
                  <a:pt x="742949" y="213879"/>
                </a:lnTo>
                <a:lnTo>
                  <a:pt x="371475" y="0"/>
                </a:lnTo>
                <a:lnTo>
                  <a:pt x="0" y="213879"/>
                </a:lnTo>
                <a:close/>
              </a:path>
            </a:pathLst>
          </a:cu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14" name="矩形 13"/>
          <p:cNvSpPr/>
          <p:nvPr>
            <p:custDataLst>
              <p:tags r:id="rId11"/>
            </p:custDataLst>
          </p:nvPr>
        </p:nvSpPr>
        <p:spPr>
          <a:xfrm>
            <a:off x="7586963" y="3182008"/>
            <a:ext cx="3010159" cy="135288"/>
          </a:xfrm>
          <a:prstGeom prst="rect">
            <a:avLst/>
          </a:pr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15" name="矩形 14"/>
          <p:cNvSpPr/>
          <p:nvPr>
            <p:custDataLst>
              <p:tags r:id="rId12"/>
            </p:custDataLst>
          </p:nvPr>
        </p:nvSpPr>
        <p:spPr>
          <a:xfrm>
            <a:off x="6859789" y="2320997"/>
            <a:ext cx="415527" cy="947017"/>
          </a:xfrm>
          <a:prstGeom prst="rect">
            <a:avLst/>
          </a:prstGeom>
          <a:solidFill>
            <a:srgbClr val="D9D9D9"/>
          </a:solidFill>
          <a:ln>
            <a:noFill/>
          </a:ln>
          <a:scene3d>
            <a:camera prst="isometricLeftDown"/>
            <a:lightRig rig="threePt" dir="t"/>
          </a:scene3d>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16" name="矩形 15"/>
          <p:cNvSpPr/>
          <p:nvPr>
            <p:custDataLst>
              <p:tags r:id="rId13"/>
            </p:custDataLst>
          </p:nvPr>
        </p:nvSpPr>
        <p:spPr>
          <a:xfrm>
            <a:off x="7144865" y="2320997"/>
            <a:ext cx="415527" cy="947017"/>
          </a:xfrm>
          <a:prstGeom prst="rect">
            <a:avLst/>
          </a:prstGeom>
          <a:solidFill>
            <a:srgbClr val="D9D9D9"/>
          </a:solidFill>
          <a:ln>
            <a:noFill/>
          </a:ln>
          <a:scene3d>
            <a:camera prst="isometricRightUp"/>
            <a:lightRig rig="threePt" dir="t"/>
          </a:scene3d>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17" name="矩形 16"/>
          <p:cNvSpPr/>
          <p:nvPr>
            <p:custDataLst>
              <p:tags r:id="rId14"/>
            </p:custDataLst>
          </p:nvPr>
        </p:nvSpPr>
        <p:spPr>
          <a:xfrm>
            <a:off x="7497583" y="2315299"/>
            <a:ext cx="3099539" cy="778876"/>
          </a:xfrm>
          <a:prstGeom prst="rect">
            <a:avLst/>
          </a:prstGeom>
          <a:solidFill>
            <a:srgbClr val="D9D9D9">
              <a:lumMod val="40000"/>
              <a:lumOff val="60000"/>
            </a:srgb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dirty="0">
              <a:latin typeface="微软雅黑" panose="020B0503020204020204" pitchFamily="34" charset="-122"/>
              <a:ea typeface="微软雅黑" panose="020B0503020204020204" pitchFamily="34" charset="-122"/>
            </a:endParaRPr>
          </a:p>
        </p:txBody>
      </p:sp>
      <p:sp>
        <p:nvSpPr>
          <p:cNvPr id="18" name="矩形 17"/>
          <p:cNvSpPr/>
          <p:nvPr>
            <p:custDataLst>
              <p:tags r:id="rId15"/>
            </p:custDataLst>
          </p:nvPr>
        </p:nvSpPr>
        <p:spPr>
          <a:xfrm>
            <a:off x="5731586" y="2320995"/>
            <a:ext cx="1191009" cy="778876"/>
          </a:xfrm>
          <a:prstGeom prst="rect">
            <a:avLst/>
          </a:prstGeom>
          <a:solidFill>
            <a:srgbClr val="D9D9D9">
              <a:lumMod val="40000"/>
              <a:lumOff val="60000"/>
            </a:srgb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52" name="文本框 51"/>
          <p:cNvSpPr txBox="1"/>
          <p:nvPr>
            <p:custDataLst>
              <p:tags r:id="rId16"/>
            </p:custDataLst>
          </p:nvPr>
        </p:nvSpPr>
        <p:spPr>
          <a:xfrm>
            <a:off x="7497583" y="2742437"/>
            <a:ext cx="1107996" cy="276999"/>
          </a:xfrm>
          <a:prstGeom prst="rect">
            <a:avLst/>
          </a:prstGeom>
          <a:noFill/>
        </p:spPr>
        <p:txBody>
          <a:bodyPr wrap="none" tIns="0" bIns="0" rtlCol="0" anchor="t">
            <a:spAutoFit/>
          </a:bodyPr>
          <a:lstStyle/>
          <a:p>
            <a:r>
              <a:rPr lang="zh-CN" altLang="en-US" dirty="0">
                <a:solidFill>
                  <a:srgbClr val="595959"/>
                </a:solidFill>
                <a:latin typeface="微软雅黑" panose="020B0503020204020204" pitchFamily="34" charset="-122"/>
                <a:ea typeface="微软雅黑" panose="020B0503020204020204" pitchFamily="34" charset="-122"/>
                <a:sym typeface="等线" panose="02010600030101010101" charset="-122"/>
              </a:rPr>
              <a:t>基础编程</a:t>
            </a:r>
          </a:p>
        </p:txBody>
      </p:sp>
      <p:sp>
        <p:nvSpPr>
          <p:cNvPr id="53" name="文本框 52"/>
          <p:cNvSpPr txBox="1"/>
          <p:nvPr>
            <p:custDataLst>
              <p:tags r:id="rId17"/>
            </p:custDataLst>
          </p:nvPr>
        </p:nvSpPr>
        <p:spPr>
          <a:xfrm>
            <a:off x="7497583" y="2415622"/>
            <a:ext cx="640080" cy="276860"/>
          </a:xfrm>
          <a:prstGeom prst="rect">
            <a:avLst/>
          </a:prstGeom>
          <a:noFill/>
        </p:spPr>
        <p:txBody>
          <a:bodyPr wrap="none" tIns="0" bIns="0"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cs typeface="+mn-ea"/>
                <a:sym typeface="等线" panose="02010600030101010101" charset="-122"/>
              </a:rPr>
              <a:t>编程</a:t>
            </a:r>
          </a:p>
        </p:txBody>
      </p:sp>
      <p:sp>
        <p:nvSpPr>
          <p:cNvPr id="20" name="矩形 19"/>
          <p:cNvSpPr/>
          <p:nvPr>
            <p:custDataLst>
              <p:tags r:id="rId18"/>
            </p:custDataLst>
          </p:nvPr>
        </p:nvSpPr>
        <p:spPr>
          <a:xfrm>
            <a:off x="5731585" y="4578903"/>
            <a:ext cx="1101632" cy="135288"/>
          </a:xfrm>
          <a:prstGeom prst="rect">
            <a:avLst/>
          </a:pr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21" name="任意多边形 35"/>
          <p:cNvSpPr/>
          <p:nvPr>
            <p:custDataLst>
              <p:tags r:id="rId19"/>
            </p:custDataLst>
          </p:nvPr>
        </p:nvSpPr>
        <p:spPr>
          <a:xfrm flipV="1">
            <a:off x="6833217" y="4578903"/>
            <a:ext cx="753747" cy="352277"/>
          </a:xfrm>
          <a:custGeom>
            <a:avLst/>
            <a:gdLst>
              <a:gd name="connsiteX0" fmla="*/ 0 w 742949"/>
              <a:gd name="connsiteY0" fmla="*/ 347230 h 347230"/>
              <a:gd name="connsiteX1" fmla="*/ 371475 w 742949"/>
              <a:gd name="connsiteY1" fmla="*/ 133350 h 347230"/>
              <a:gd name="connsiteX2" fmla="*/ 742949 w 742949"/>
              <a:gd name="connsiteY2" fmla="*/ 347229 h 347230"/>
              <a:gd name="connsiteX3" fmla="*/ 742949 w 742949"/>
              <a:gd name="connsiteY3" fmla="*/ 213879 h 347230"/>
              <a:gd name="connsiteX4" fmla="*/ 371475 w 742949"/>
              <a:gd name="connsiteY4" fmla="*/ 0 h 347230"/>
              <a:gd name="connsiteX5" fmla="*/ 0 w 742949"/>
              <a:gd name="connsiteY5" fmla="*/ 213879 h 34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949" h="347230">
                <a:moveTo>
                  <a:pt x="0" y="347230"/>
                </a:moveTo>
                <a:lnTo>
                  <a:pt x="371475" y="133350"/>
                </a:lnTo>
                <a:lnTo>
                  <a:pt x="742949" y="347229"/>
                </a:lnTo>
                <a:lnTo>
                  <a:pt x="742949" y="213879"/>
                </a:lnTo>
                <a:lnTo>
                  <a:pt x="371475" y="0"/>
                </a:lnTo>
                <a:lnTo>
                  <a:pt x="0" y="213879"/>
                </a:lnTo>
                <a:close/>
              </a:path>
            </a:pathLst>
          </a:cu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22" name="矩形 21"/>
          <p:cNvSpPr/>
          <p:nvPr>
            <p:custDataLst>
              <p:tags r:id="rId20"/>
            </p:custDataLst>
          </p:nvPr>
        </p:nvSpPr>
        <p:spPr>
          <a:xfrm>
            <a:off x="7586963" y="4578903"/>
            <a:ext cx="3010159" cy="135288"/>
          </a:xfrm>
          <a:prstGeom prst="rect">
            <a:avLst/>
          </a:pr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23" name="矩形 22"/>
          <p:cNvSpPr/>
          <p:nvPr>
            <p:custDataLst>
              <p:tags r:id="rId21"/>
            </p:custDataLst>
          </p:nvPr>
        </p:nvSpPr>
        <p:spPr>
          <a:xfrm>
            <a:off x="6859789" y="3717892"/>
            <a:ext cx="415527" cy="947017"/>
          </a:xfrm>
          <a:prstGeom prst="rect">
            <a:avLst/>
          </a:prstGeom>
          <a:solidFill>
            <a:srgbClr val="D9D9D9"/>
          </a:solidFill>
          <a:ln>
            <a:noFill/>
          </a:ln>
          <a:scene3d>
            <a:camera prst="isometricLeftDown"/>
            <a:lightRig rig="threePt" dir="t"/>
          </a:scene3d>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24" name="矩形 23"/>
          <p:cNvSpPr/>
          <p:nvPr>
            <p:custDataLst>
              <p:tags r:id="rId22"/>
            </p:custDataLst>
          </p:nvPr>
        </p:nvSpPr>
        <p:spPr>
          <a:xfrm>
            <a:off x="7144865" y="3717892"/>
            <a:ext cx="415527" cy="947017"/>
          </a:xfrm>
          <a:prstGeom prst="rect">
            <a:avLst/>
          </a:prstGeom>
          <a:solidFill>
            <a:srgbClr val="D9D9D9"/>
          </a:solidFill>
          <a:ln>
            <a:noFill/>
          </a:ln>
          <a:scene3d>
            <a:camera prst="isometricRightUp"/>
            <a:lightRig rig="threePt" dir="t"/>
          </a:scene3d>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25" name="矩形 24"/>
          <p:cNvSpPr/>
          <p:nvPr>
            <p:custDataLst>
              <p:tags r:id="rId23"/>
            </p:custDataLst>
          </p:nvPr>
        </p:nvSpPr>
        <p:spPr>
          <a:xfrm>
            <a:off x="7497583" y="3712194"/>
            <a:ext cx="3099539" cy="778876"/>
          </a:xfrm>
          <a:prstGeom prst="rect">
            <a:avLst/>
          </a:prstGeom>
          <a:solidFill>
            <a:srgbClr val="D9D9D9">
              <a:lumMod val="40000"/>
              <a:lumOff val="60000"/>
            </a:srgb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26" name="矩形 25"/>
          <p:cNvSpPr/>
          <p:nvPr>
            <p:custDataLst>
              <p:tags r:id="rId24"/>
            </p:custDataLst>
          </p:nvPr>
        </p:nvSpPr>
        <p:spPr>
          <a:xfrm>
            <a:off x="5731586" y="3717890"/>
            <a:ext cx="1191009" cy="778876"/>
          </a:xfrm>
          <a:prstGeom prst="rect">
            <a:avLst/>
          </a:prstGeom>
          <a:solidFill>
            <a:srgbClr val="D9D9D9">
              <a:lumMod val="40000"/>
              <a:lumOff val="60000"/>
            </a:srgb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54" name="文本框 53"/>
          <p:cNvSpPr txBox="1"/>
          <p:nvPr>
            <p:custDataLst>
              <p:tags r:id="rId25"/>
            </p:custDataLst>
          </p:nvPr>
        </p:nvSpPr>
        <p:spPr>
          <a:xfrm>
            <a:off x="7497583" y="4155088"/>
            <a:ext cx="2492990" cy="276999"/>
          </a:xfrm>
          <a:prstGeom prst="rect">
            <a:avLst/>
          </a:prstGeom>
          <a:noFill/>
        </p:spPr>
        <p:txBody>
          <a:bodyPr wrap="none" tIns="0" bIns="0" rtlCol="0" anchor="t">
            <a:spAutoFit/>
          </a:bodyPr>
          <a:lstStyle/>
          <a:p>
            <a:r>
              <a:rPr lang="zh-CN" altLang="en-US" dirty="0">
                <a:solidFill>
                  <a:srgbClr val="595959"/>
                </a:solidFill>
                <a:latin typeface="微软雅黑" panose="020B0503020204020204" pitchFamily="34" charset="-122"/>
                <a:ea typeface="微软雅黑" panose="020B0503020204020204" pitchFamily="34" charset="-122"/>
                <a:sym typeface="等线" panose="02010600030101010101" charset="-122"/>
              </a:rPr>
              <a:t>方案对比、自己写程序</a:t>
            </a:r>
          </a:p>
        </p:txBody>
      </p:sp>
      <p:sp>
        <p:nvSpPr>
          <p:cNvPr id="55" name="文本框 54"/>
          <p:cNvSpPr txBox="1"/>
          <p:nvPr>
            <p:custDataLst>
              <p:tags r:id="rId26"/>
            </p:custDataLst>
          </p:nvPr>
        </p:nvSpPr>
        <p:spPr>
          <a:xfrm>
            <a:off x="7497583" y="3828273"/>
            <a:ext cx="1107996" cy="276999"/>
          </a:xfrm>
          <a:prstGeom prst="rect">
            <a:avLst/>
          </a:prstGeom>
          <a:noFill/>
        </p:spPr>
        <p:txBody>
          <a:bodyPr wrap="none" tIns="0" bIns="0" rtlCol="0" anchor="t">
            <a:spAutoFit/>
          </a:bodyPr>
          <a:lstStyle/>
          <a:p>
            <a:r>
              <a:rPr lang="zh-CN" altLang="en-US" b="1" dirty="0">
                <a:solidFill>
                  <a:srgbClr val="000000"/>
                </a:solidFill>
                <a:latin typeface="微软雅黑" panose="020B0503020204020204" pitchFamily="34" charset="-122"/>
                <a:ea typeface="微软雅黑" panose="020B0503020204020204" pitchFamily="34" charset="-122"/>
                <a:cs typeface="+mn-ea"/>
                <a:sym typeface="等线" panose="02010600030101010101" charset="-122"/>
              </a:rPr>
              <a:t>方案优选</a:t>
            </a:r>
          </a:p>
        </p:txBody>
      </p:sp>
      <p:sp>
        <p:nvSpPr>
          <p:cNvPr id="29" name="矩形 28"/>
          <p:cNvSpPr/>
          <p:nvPr>
            <p:custDataLst>
              <p:tags r:id="rId27"/>
            </p:custDataLst>
          </p:nvPr>
        </p:nvSpPr>
        <p:spPr>
          <a:xfrm>
            <a:off x="5731585" y="5975795"/>
            <a:ext cx="1101632" cy="135288"/>
          </a:xfrm>
          <a:prstGeom prst="rect">
            <a:avLst/>
          </a:pr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30" name="任意多边形 46"/>
          <p:cNvSpPr/>
          <p:nvPr>
            <p:custDataLst>
              <p:tags r:id="rId28"/>
            </p:custDataLst>
          </p:nvPr>
        </p:nvSpPr>
        <p:spPr>
          <a:xfrm flipV="1">
            <a:off x="6833217" y="5975795"/>
            <a:ext cx="753747" cy="352277"/>
          </a:xfrm>
          <a:custGeom>
            <a:avLst/>
            <a:gdLst>
              <a:gd name="connsiteX0" fmla="*/ 0 w 742949"/>
              <a:gd name="connsiteY0" fmla="*/ 347230 h 347230"/>
              <a:gd name="connsiteX1" fmla="*/ 371475 w 742949"/>
              <a:gd name="connsiteY1" fmla="*/ 133350 h 347230"/>
              <a:gd name="connsiteX2" fmla="*/ 742949 w 742949"/>
              <a:gd name="connsiteY2" fmla="*/ 347229 h 347230"/>
              <a:gd name="connsiteX3" fmla="*/ 742949 w 742949"/>
              <a:gd name="connsiteY3" fmla="*/ 213879 h 347230"/>
              <a:gd name="connsiteX4" fmla="*/ 371475 w 742949"/>
              <a:gd name="connsiteY4" fmla="*/ 0 h 347230"/>
              <a:gd name="connsiteX5" fmla="*/ 0 w 742949"/>
              <a:gd name="connsiteY5" fmla="*/ 213879 h 34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949" h="347230">
                <a:moveTo>
                  <a:pt x="0" y="347230"/>
                </a:moveTo>
                <a:lnTo>
                  <a:pt x="371475" y="133350"/>
                </a:lnTo>
                <a:lnTo>
                  <a:pt x="742949" y="347229"/>
                </a:lnTo>
                <a:lnTo>
                  <a:pt x="742949" y="213879"/>
                </a:lnTo>
                <a:lnTo>
                  <a:pt x="371475" y="0"/>
                </a:lnTo>
                <a:lnTo>
                  <a:pt x="0" y="213879"/>
                </a:lnTo>
                <a:close/>
              </a:path>
            </a:pathLst>
          </a:cu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31" name="矩形 30"/>
          <p:cNvSpPr/>
          <p:nvPr>
            <p:custDataLst>
              <p:tags r:id="rId29"/>
            </p:custDataLst>
          </p:nvPr>
        </p:nvSpPr>
        <p:spPr>
          <a:xfrm>
            <a:off x="7586963" y="5975795"/>
            <a:ext cx="3010159" cy="135288"/>
          </a:xfrm>
          <a:prstGeom prst="rect">
            <a:avLst/>
          </a:pr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32" name="矩形 31"/>
          <p:cNvSpPr/>
          <p:nvPr>
            <p:custDataLst>
              <p:tags r:id="rId30"/>
            </p:custDataLst>
          </p:nvPr>
        </p:nvSpPr>
        <p:spPr>
          <a:xfrm>
            <a:off x="6859789" y="5114784"/>
            <a:ext cx="415527" cy="947017"/>
          </a:xfrm>
          <a:prstGeom prst="rect">
            <a:avLst/>
          </a:prstGeom>
          <a:solidFill>
            <a:srgbClr val="D9D9D9"/>
          </a:solidFill>
          <a:ln>
            <a:noFill/>
          </a:ln>
          <a:scene3d>
            <a:camera prst="isometricLeftDown"/>
            <a:lightRig rig="threePt" dir="t"/>
          </a:scene3d>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33" name="矩形 32"/>
          <p:cNvSpPr/>
          <p:nvPr>
            <p:custDataLst>
              <p:tags r:id="rId31"/>
            </p:custDataLst>
          </p:nvPr>
        </p:nvSpPr>
        <p:spPr>
          <a:xfrm>
            <a:off x="7144865" y="5114784"/>
            <a:ext cx="415527" cy="947017"/>
          </a:xfrm>
          <a:prstGeom prst="rect">
            <a:avLst/>
          </a:prstGeom>
          <a:solidFill>
            <a:srgbClr val="D9D9D9"/>
          </a:solidFill>
          <a:ln>
            <a:noFill/>
          </a:ln>
          <a:scene3d>
            <a:camera prst="isometricRightUp"/>
            <a:lightRig rig="threePt" dir="t"/>
          </a:scene3d>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34" name="矩形 33"/>
          <p:cNvSpPr/>
          <p:nvPr>
            <p:custDataLst>
              <p:tags r:id="rId32"/>
            </p:custDataLst>
          </p:nvPr>
        </p:nvSpPr>
        <p:spPr>
          <a:xfrm>
            <a:off x="7497583" y="5109087"/>
            <a:ext cx="3099539" cy="778876"/>
          </a:xfrm>
          <a:prstGeom prst="rect">
            <a:avLst/>
          </a:prstGeom>
          <a:solidFill>
            <a:srgbClr val="D9D9D9">
              <a:lumMod val="40000"/>
              <a:lumOff val="60000"/>
            </a:srgb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35" name="矩形 34"/>
          <p:cNvSpPr/>
          <p:nvPr>
            <p:custDataLst>
              <p:tags r:id="rId33"/>
            </p:custDataLst>
          </p:nvPr>
        </p:nvSpPr>
        <p:spPr>
          <a:xfrm>
            <a:off x="5731586" y="5114782"/>
            <a:ext cx="1191009" cy="778876"/>
          </a:xfrm>
          <a:prstGeom prst="rect">
            <a:avLst/>
          </a:prstGeom>
          <a:solidFill>
            <a:srgbClr val="D9D9D9">
              <a:lumMod val="40000"/>
              <a:lumOff val="60000"/>
            </a:srgb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58" name="文本框 57"/>
          <p:cNvSpPr txBox="1"/>
          <p:nvPr>
            <p:custDataLst>
              <p:tags r:id="rId34"/>
            </p:custDataLst>
          </p:nvPr>
        </p:nvSpPr>
        <p:spPr>
          <a:xfrm>
            <a:off x="7560364" y="5571090"/>
            <a:ext cx="1325880" cy="276860"/>
          </a:xfrm>
          <a:prstGeom prst="rect">
            <a:avLst/>
          </a:prstGeom>
          <a:noFill/>
        </p:spPr>
        <p:txBody>
          <a:bodyPr wrap="none" tIns="0" bIns="0" rtlCol="0" anchor="t">
            <a:spAutoFit/>
          </a:bodyPr>
          <a:lstStyle/>
          <a:p>
            <a:r>
              <a:rPr lang="zh-CN" altLang="en-US">
                <a:solidFill>
                  <a:srgbClr val="595959"/>
                </a:solidFill>
                <a:latin typeface="微软雅黑" panose="020B0503020204020204" pitchFamily="34" charset="-122"/>
                <a:ea typeface="微软雅黑" panose="020B0503020204020204" pitchFamily="34" charset="-122"/>
                <a:sym typeface="等线" panose="02010600030101010101" charset="-122"/>
              </a:rPr>
              <a:t>交流、共创</a:t>
            </a:r>
          </a:p>
        </p:txBody>
      </p:sp>
      <p:sp>
        <p:nvSpPr>
          <p:cNvPr id="59" name="文本框 58"/>
          <p:cNvSpPr txBox="1"/>
          <p:nvPr>
            <p:custDataLst>
              <p:tags r:id="rId35"/>
            </p:custDataLst>
          </p:nvPr>
        </p:nvSpPr>
        <p:spPr>
          <a:xfrm>
            <a:off x="7560364" y="5244276"/>
            <a:ext cx="1097280" cy="276860"/>
          </a:xfrm>
          <a:prstGeom prst="rect">
            <a:avLst/>
          </a:prstGeom>
          <a:noFill/>
        </p:spPr>
        <p:txBody>
          <a:bodyPr wrap="none" tIns="0" bIns="0" rtlCol="0" anchor="t">
            <a:spAutoFit/>
          </a:bodyPr>
          <a:lstStyle/>
          <a:p>
            <a:r>
              <a:rPr lang="zh-CN" altLang="en-US" b="1" dirty="0">
                <a:solidFill>
                  <a:srgbClr val="000000"/>
                </a:solidFill>
                <a:latin typeface="微软雅黑" panose="020B0503020204020204" pitchFamily="34" charset="-122"/>
                <a:ea typeface="微软雅黑" panose="020B0503020204020204" pitchFamily="34" charset="-122"/>
                <a:cs typeface="+mn-ea"/>
                <a:sym typeface="等线" panose="02010600030101010101" charset="-122"/>
              </a:rPr>
              <a:t>创新拓展</a:t>
            </a:r>
          </a:p>
        </p:txBody>
      </p:sp>
      <p:pic>
        <p:nvPicPr>
          <p:cNvPr id="19" name="图片 18" descr="32313534363232393b32313534363230393bcec0d0c7"/>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6038215" y="3859530"/>
            <a:ext cx="496570" cy="496570"/>
          </a:xfrm>
          <a:prstGeom prst="rect">
            <a:avLst/>
          </a:prstGeom>
        </p:spPr>
      </p:pic>
      <p:pic>
        <p:nvPicPr>
          <p:cNvPr id="27" name="图片 26" descr="32313535373331353b32313535373331363bc8cbb9a4d6c7c4dc4149"/>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6017260" y="5196840"/>
            <a:ext cx="602615" cy="602615"/>
          </a:xfrm>
          <a:prstGeom prst="rect">
            <a:avLst/>
          </a:prstGeom>
        </p:spPr>
      </p:pic>
      <p:pic>
        <p:nvPicPr>
          <p:cNvPr id="28" name="图片 27" descr="32313535373432383b32313535373433303bd6c7c4dcbbfac6f7c8cb"/>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5993765" y="1024890"/>
            <a:ext cx="576580" cy="576580"/>
          </a:xfrm>
          <a:prstGeom prst="rect">
            <a:avLst/>
          </a:prstGeom>
        </p:spPr>
      </p:pic>
      <p:pic>
        <p:nvPicPr>
          <p:cNvPr id="36" name="图片 35" descr="32313535323134363b32313535323132313bbfc6bcbc"/>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5998210" y="2394585"/>
            <a:ext cx="619760" cy="619760"/>
          </a:xfrm>
          <a:prstGeom prst="rect">
            <a:avLst/>
          </a:prstGeom>
        </p:spPr>
      </p:pic>
      <p:sp>
        <p:nvSpPr>
          <p:cNvPr id="37" name="文本框 36"/>
          <p:cNvSpPr txBox="1"/>
          <p:nvPr>
            <p:custDataLst>
              <p:tags r:id="rId36"/>
            </p:custDataLst>
          </p:nvPr>
        </p:nvSpPr>
        <p:spPr>
          <a:xfrm>
            <a:off x="7487284" y="1010050"/>
            <a:ext cx="1569660" cy="276999"/>
          </a:xfrm>
          <a:prstGeom prst="rect">
            <a:avLst/>
          </a:prstGeom>
          <a:noFill/>
        </p:spPr>
        <p:txBody>
          <a:bodyPr wrap="none" tIns="0" bIns="0" rtlCol="0" anchor="t">
            <a:spAutoFit/>
          </a:bodyPr>
          <a:lstStyle/>
          <a:p>
            <a:r>
              <a:rPr lang="zh-CN" altLang="en-US" b="1" dirty="0">
                <a:solidFill>
                  <a:srgbClr val="000000"/>
                </a:solidFill>
                <a:latin typeface="微软雅黑" panose="020B0503020204020204" pitchFamily="34" charset="-122"/>
                <a:ea typeface="微软雅黑" panose="020B0503020204020204" pitchFamily="34" charset="-122"/>
                <a:cs typeface="+mn-ea"/>
                <a:sym typeface="等线" panose="02010600030101010101" charset="-122"/>
              </a:rPr>
              <a:t>搬运纸杯规则</a:t>
            </a:r>
          </a:p>
        </p:txBody>
      </p:sp>
      <p:pic>
        <p:nvPicPr>
          <p:cNvPr id="44" name="图片 43" descr="徽标, 公司名称&#10;&#10;描述已自动生成">
            <a:extLst>
              <a:ext uri="{FF2B5EF4-FFF2-40B4-BE49-F238E27FC236}">
                <a16:creationId xmlns:a16="http://schemas.microsoft.com/office/drawing/2014/main" id="{64487569-78D6-94EA-E312-38E775B3DB7E}"/>
              </a:ext>
            </a:extLst>
          </p:cNvPr>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10724510" y="153992"/>
            <a:ext cx="1282147" cy="422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A403A2BA-1617-4B85-A83D-340CB4653BE3}"/>
              </a:ext>
            </a:extLst>
          </p:cNvPr>
          <p:cNvCxnSpPr>
            <a:cxnSpLocks/>
          </p:cNvCxnSpPr>
          <p:nvPr/>
        </p:nvCxnSpPr>
        <p:spPr>
          <a:xfrm>
            <a:off x="255270" y="630555"/>
            <a:ext cx="4554122" cy="0"/>
          </a:xfrm>
          <a:prstGeom prst="line">
            <a:avLst/>
          </a:prstGeom>
          <a:ln w="28575" cmpd="sng">
            <a:solidFill>
              <a:srgbClr val="428F85"/>
            </a:solidFill>
            <a:prstDash val="solid"/>
          </a:ln>
        </p:spPr>
        <p:style>
          <a:lnRef idx="3">
            <a:schemeClr val="dk1"/>
          </a:lnRef>
          <a:fillRef idx="0">
            <a:schemeClr val="dk1"/>
          </a:fillRef>
          <a:effectRef idx="2">
            <a:schemeClr val="dk1"/>
          </a:effectRef>
          <a:fontRef idx="minor">
            <a:schemeClr val="tx1"/>
          </a:fontRef>
        </p:style>
      </p:cxnSp>
      <p:sp>
        <p:nvSpPr>
          <p:cNvPr id="6" name="文本框 5">
            <a:extLst>
              <a:ext uri="{FF2B5EF4-FFF2-40B4-BE49-F238E27FC236}">
                <a16:creationId xmlns:a16="http://schemas.microsoft.com/office/drawing/2014/main" id="{F9D3E604-5477-4417-BCC0-BC9AB287A36E}"/>
              </a:ext>
            </a:extLst>
          </p:cNvPr>
          <p:cNvSpPr txBox="1"/>
          <p:nvPr/>
        </p:nvSpPr>
        <p:spPr>
          <a:xfrm>
            <a:off x="255270" y="262255"/>
            <a:ext cx="1977976" cy="369332"/>
          </a:xfrm>
          <a:prstGeom prst="rect">
            <a:avLst/>
          </a:prstGeom>
          <a:solidFill>
            <a:srgbClr val="428F85"/>
          </a:solidFill>
          <a:ln>
            <a:solidFill>
              <a:srgbClr val="428F8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dirty="0"/>
              <a:t>三</a:t>
            </a:r>
            <a:r>
              <a:rPr lang="en-US" altLang="zh-CN" dirty="0"/>
              <a:t>-1</a:t>
            </a:r>
            <a:r>
              <a:rPr lang="zh-CN" altLang="en-US" dirty="0"/>
              <a:t>、硬件知识</a:t>
            </a:r>
          </a:p>
        </p:txBody>
      </p:sp>
      <p:sp>
        <p:nvSpPr>
          <p:cNvPr id="9" name="文本框 8">
            <a:extLst>
              <a:ext uri="{FF2B5EF4-FFF2-40B4-BE49-F238E27FC236}">
                <a16:creationId xmlns:a16="http://schemas.microsoft.com/office/drawing/2014/main" id="{BDAA1304-A914-42A5-8B30-FD6AF714D7A3}"/>
              </a:ext>
            </a:extLst>
          </p:cNvPr>
          <p:cNvSpPr txBox="1"/>
          <p:nvPr/>
        </p:nvSpPr>
        <p:spPr>
          <a:xfrm>
            <a:off x="2935900" y="260350"/>
            <a:ext cx="1732815" cy="400110"/>
          </a:xfrm>
          <a:prstGeom prst="rect">
            <a:avLst/>
          </a:prstGeom>
          <a:noFill/>
        </p:spPr>
        <p:txBody>
          <a:bodyPr wrap="square">
            <a:spAutoFit/>
          </a:bodyPr>
          <a:lstStyle/>
          <a:p>
            <a:r>
              <a:rPr lang="zh-CN" altLang="en-US" sz="2000" b="1" kern="100" dirty="0">
                <a:latin typeface="Times New Roman" panose="02020603050405020304" pitchFamily="18" charset="0"/>
                <a:ea typeface="宋体" panose="02010600030101010101" pitchFamily="2" charset="-122"/>
              </a:rPr>
              <a:t>舵机</a:t>
            </a:r>
            <a:r>
              <a:rPr lang="en-US" altLang="zh-CN" sz="2000" b="1" kern="100" dirty="0">
                <a:latin typeface="Times New Roman" panose="02020603050405020304" pitchFamily="18" charset="0"/>
                <a:ea typeface="宋体" panose="02010600030101010101" pitchFamily="2" charset="-122"/>
              </a:rPr>
              <a:t>—</a:t>
            </a:r>
            <a:r>
              <a:rPr lang="zh-CN" altLang="en-US" sz="2000" b="1" kern="100" dirty="0">
                <a:latin typeface="Times New Roman" panose="02020603050405020304" pitchFamily="18" charset="0"/>
                <a:ea typeface="宋体" panose="02010600030101010101" pitchFamily="2" charset="-122"/>
              </a:rPr>
              <a:t>角度</a:t>
            </a:r>
            <a:endParaRPr lang="zh-CN" altLang="en-US" sz="2000" dirty="0"/>
          </a:p>
        </p:txBody>
      </p:sp>
      <p:sp>
        <p:nvSpPr>
          <p:cNvPr id="12" name="文本框 11">
            <a:extLst>
              <a:ext uri="{FF2B5EF4-FFF2-40B4-BE49-F238E27FC236}">
                <a16:creationId xmlns:a16="http://schemas.microsoft.com/office/drawing/2014/main" id="{BE539466-688F-427C-BE47-55BE50F2E72C}"/>
              </a:ext>
            </a:extLst>
          </p:cNvPr>
          <p:cNvSpPr txBox="1"/>
          <p:nvPr/>
        </p:nvSpPr>
        <p:spPr>
          <a:xfrm>
            <a:off x="1072661" y="892100"/>
            <a:ext cx="9539654" cy="2554545"/>
          </a:xfrm>
          <a:prstGeom prst="rect">
            <a:avLst/>
          </a:prstGeom>
          <a:noFill/>
        </p:spPr>
        <p:txBody>
          <a:bodyPr wrap="square">
            <a:spAutoFit/>
          </a:bodyPr>
          <a:lstStyle/>
          <a:p>
            <a:r>
              <a:rPr lang="zh-CN" altLang="en-US" sz="2000" dirty="0">
                <a:latin typeface="微软雅黑" panose="020B0503020204020204" pitchFamily="34" charset="-122"/>
                <a:ea typeface="微软雅黑" panose="020B0503020204020204" pitchFamily="34" charset="-122"/>
              </a:rPr>
              <a:t>       不同类型和品牌的伺服电机之间最大位置和最小位置的角度可能会不同。许多伺服器仅旋转约</a:t>
            </a:r>
            <a:r>
              <a:rPr lang="en-US" altLang="zh-CN" sz="2000" dirty="0">
                <a:latin typeface="微软雅黑" panose="020B0503020204020204" pitchFamily="34" charset="-122"/>
                <a:ea typeface="微软雅黑" panose="020B0503020204020204" pitchFamily="34" charset="-122"/>
              </a:rPr>
              <a:t>170</a:t>
            </a:r>
            <a:r>
              <a:rPr lang="zh-CN" altLang="en-US" sz="2000" dirty="0">
                <a:latin typeface="微软雅黑" panose="020B0503020204020204" pitchFamily="34" charset="-122"/>
                <a:ea typeface="微软雅黑" panose="020B0503020204020204" pitchFamily="34" charset="-122"/>
              </a:rPr>
              <a:t>度（或什至仅</a:t>
            </a:r>
            <a:r>
              <a:rPr lang="en-US" altLang="zh-CN" sz="2000" dirty="0">
                <a:latin typeface="微软雅黑" panose="020B0503020204020204" pitchFamily="34" charset="-122"/>
                <a:ea typeface="微软雅黑" panose="020B0503020204020204" pitchFamily="34" charset="-122"/>
              </a:rPr>
              <a:t>90</a:t>
            </a:r>
            <a:r>
              <a:rPr lang="zh-CN" altLang="en-US" sz="2000" dirty="0">
                <a:latin typeface="微软雅黑" panose="020B0503020204020204" pitchFamily="34" charset="-122"/>
                <a:ea typeface="微软雅黑" panose="020B0503020204020204" pitchFamily="34" charset="-122"/>
              </a:rPr>
              <a:t>度），但宽度为</a:t>
            </a:r>
            <a:r>
              <a:rPr lang="en-US" altLang="zh-CN" sz="2000" dirty="0">
                <a:latin typeface="微软雅黑" panose="020B0503020204020204" pitchFamily="34" charset="-122"/>
                <a:ea typeface="微软雅黑" panose="020B0503020204020204" pitchFamily="34" charset="-122"/>
              </a:rPr>
              <a:t>1.5 </a:t>
            </a:r>
            <a:r>
              <a:rPr lang="en-US" altLang="zh-CN" sz="2000" dirty="0" err="1">
                <a:latin typeface="微软雅黑" panose="020B0503020204020204" pitchFamily="34" charset="-122"/>
                <a:ea typeface="微软雅黑" panose="020B0503020204020204" pitchFamily="34" charset="-122"/>
              </a:rPr>
              <a:t>ms</a:t>
            </a:r>
            <a:r>
              <a:rPr lang="zh-CN" altLang="en-US" sz="2000" dirty="0">
                <a:latin typeface="微软雅黑" panose="020B0503020204020204" pitchFamily="34" charset="-122"/>
                <a:ea typeface="微软雅黑" panose="020B0503020204020204" pitchFamily="34" charset="-122"/>
              </a:rPr>
              <a:t>的伺服脉冲通常会将伺服设置为中间位置（通常是指定全范围的一半）；</a:t>
            </a:r>
          </a:p>
          <a:p>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下面举个例子：</a:t>
            </a:r>
          </a:p>
          <a:p>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当我们向舵机发送脉冲宽度为</a:t>
            </a:r>
            <a:r>
              <a:rPr lang="en-US" altLang="zh-CN" sz="2000" dirty="0">
                <a:latin typeface="微软雅黑" panose="020B0503020204020204" pitchFamily="34" charset="-122"/>
                <a:ea typeface="微软雅黑" panose="020B0503020204020204" pitchFamily="34" charset="-122"/>
              </a:rPr>
              <a:t>1.5</a:t>
            </a:r>
            <a:r>
              <a:rPr lang="zh-CN" altLang="en-US" sz="2000" dirty="0">
                <a:latin typeface="微软雅黑" panose="020B0503020204020204" pitchFamily="34" charset="-122"/>
                <a:ea typeface="微软雅黑" panose="020B0503020204020204" pitchFamily="34" charset="-122"/>
              </a:rPr>
              <a:t>毫秒（</a:t>
            </a:r>
            <a:r>
              <a:rPr lang="en-US" altLang="zh-CN" sz="2000" dirty="0" err="1">
                <a:latin typeface="微软雅黑" panose="020B0503020204020204" pitchFamily="34" charset="-122"/>
                <a:ea typeface="微软雅黑" panose="020B0503020204020204" pitchFamily="34" charset="-122"/>
              </a:rPr>
              <a:t>ms</a:t>
            </a:r>
            <a:r>
              <a:rPr lang="zh-CN" altLang="en-US" sz="2000" dirty="0">
                <a:latin typeface="微软雅黑" panose="020B0503020204020204" pitchFamily="34" charset="-122"/>
                <a:ea typeface="微软雅黑" panose="020B0503020204020204" pitchFamily="34" charset="-122"/>
              </a:rPr>
              <a:t>）的信号时，舵机的输出轴将移至中间位置（</a:t>
            </a:r>
            <a:r>
              <a:rPr lang="en-US" altLang="zh-CN" sz="2000" dirty="0">
                <a:latin typeface="微软雅黑" panose="020B0503020204020204" pitchFamily="34" charset="-122"/>
                <a:ea typeface="微软雅黑" panose="020B0503020204020204" pitchFamily="34" charset="-122"/>
              </a:rPr>
              <a:t>90</a:t>
            </a:r>
            <a:r>
              <a:rPr lang="zh-CN" altLang="en-US" sz="2000" dirty="0">
                <a:latin typeface="微软雅黑" panose="020B0503020204020204" pitchFamily="34" charset="-122"/>
                <a:ea typeface="微软雅黑" panose="020B0503020204020204" pitchFamily="34" charset="-122"/>
              </a:rPr>
              <a:t>度）；</a:t>
            </a:r>
          </a:p>
          <a:p>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）脉冲宽度为</a:t>
            </a:r>
            <a:r>
              <a:rPr lang="en-US" altLang="zh-CN" sz="2000" dirty="0">
                <a:latin typeface="微软雅黑" panose="020B0503020204020204" pitchFamily="34" charset="-122"/>
                <a:ea typeface="微软雅黑" panose="020B0503020204020204" pitchFamily="34" charset="-122"/>
              </a:rPr>
              <a:t>1ms</a:t>
            </a:r>
            <a:r>
              <a:rPr lang="zh-CN" altLang="en-US" sz="2000" dirty="0">
                <a:latin typeface="微软雅黑" panose="020B0503020204020204" pitchFamily="34" charset="-122"/>
                <a:ea typeface="微软雅黑" panose="020B0503020204020204" pitchFamily="34" charset="-122"/>
              </a:rPr>
              <a:t>时，舵机的输出轴将移至最小的位置（</a:t>
            </a:r>
            <a:r>
              <a:rPr lang="en-US" altLang="zh-CN" sz="2000" dirty="0">
                <a:latin typeface="微软雅黑" panose="020B0503020204020204" pitchFamily="34" charset="-122"/>
                <a:ea typeface="微软雅黑" panose="020B0503020204020204" pitchFamily="34" charset="-122"/>
              </a:rPr>
              <a:t>0</a:t>
            </a:r>
            <a:r>
              <a:rPr lang="zh-CN" altLang="en-US" sz="2000" dirty="0">
                <a:latin typeface="微软雅黑" panose="020B0503020204020204" pitchFamily="34" charset="-122"/>
                <a:ea typeface="微软雅黑" panose="020B0503020204020204" pitchFamily="34" charset="-122"/>
              </a:rPr>
              <a:t>度）；</a:t>
            </a:r>
          </a:p>
          <a:p>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）脉冲宽度为</a:t>
            </a:r>
            <a:r>
              <a:rPr lang="en-US" altLang="zh-CN" sz="2000" dirty="0">
                <a:latin typeface="微软雅黑" panose="020B0503020204020204" pitchFamily="34" charset="-122"/>
                <a:ea typeface="微软雅黑" panose="020B0503020204020204" pitchFamily="34" charset="-122"/>
              </a:rPr>
              <a:t>2ms</a:t>
            </a:r>
            <a:r>
              <a:rPr lang="zh-CN" altLang="en-US" sz="2000" dirty="0">
                <a:latin typeface="微软雅黑" panose="020B0503020204020204" pitchFamily="34" charset="-122"/>
                <a:ea typeface="微软雅黑" panose="020B0503020204020204" pitchFamily="34" charset="-122"/>
              </a:rPr>
              <a:t>时，舵机的输出轴将移至最大的位置（</a:t>
            </a:r>
            <a:r>
              <a:rPr lang="en-US" altLang="zh-CN" sz="2000" dirty="0">
                <a:latin typeface="微软雅黑" panose="020B0503020204020204" pitchFamily="34" charset="-122"/>
                <a:ea typeface="微软雅黑" panose="020B0503020204020204" pitchFamily="34" charset="-122"/>
              </a:rPr>
              <a:t>180</a:t>
            </a:r>
            <a:r>
              <a:rPr lang="zh-CN" altLang="en-US" sz="2000" dirty="0">
                <a:latin typeface="微软雅黑" panose="020B0503020204020204" pitchFamily="34" charset="-122"/>
                <a:ea typeface="微软雅黑" panose="020B0503020204020204" pitchFamily="34" charset="-122"/>
              </a:rPr>
              <a:t>度）；</a:t>
            </a:r>
          </a:p>
        </p:txBody>
      </p:sp>
      <p:pic>
        <p:nvPicPr>
          <p:cNvPr id="14" name="图片 13">
            <a:extLst>
              <a:ext uri="{FF2B5EF4-FFF2-40B4-BE49-F238E27FC236}">
                <a16:creationId xmlns:a16="http://schemas.microsoft.com/office/drawing/2014/main" id="{24E40AD7-1D41-4602-8D2B-36D535D02AB7}"/>
              </a:ext>
            </a:extLst>
          </p:cNvPr>
          <p:cNvPicPr>
            <a:picLocks noChangeAspect="1"/>
          </p:cNvPicPr>
          <p:nvPr/>
        </p:nvPicPr>
        <p:blipFill>
          <a:blip r:embed="rId2"/>
          <a:stretch>
            <a:fillRect/>
          </a:stretch>
        </p:blipFill>
        <p:spPr>
          <a:xfrm>
            <a:off x="3063191" y="3446645"/>
            <a:ext cx="4981770" cy="3262202"/>
          </a:xfrm>
          <a:prstGeom prst="rect">
            <a:avLst/>
          </a:prstGeom>
        </p:spPr>
      </p:pic>
      <p:pic>
        <p:nvPicPr>
          <p:cNvPr id="15" name="图片 14">
            <a:extLst>
              <a:ext uri="{FF2B5EF4-FFF2-40B4-BE49-F238E27FC236}">
                <a16:creationId xmlns:a16="http://schemas.microsoft.com/office/drawing/2014/main" id="{CF3525F1-B4C1-46B8-A0EF-4B3BCD910A5C}"/>
              </a:ext>
            </a:extLst>
          </p:cNvPr>
          <p:cNvPicPr>
            <a:picLocks noChangeAspect="1"/>
          </p:cNvPicPr>
          <p:nvPr/>
        </p:nvPicPr>
        <p:blipFill>
          <a:blip r:embed="rId3"/>
          <a:stretch>
            <a:fillRect/>
          </a:stretch>
        </p:blipFill>
        <p:spPr>
          <a:xfrm>
            <a:off x="10393524" y="4985759"/>
            <a:ext cx="1798476" cy="1798476"/>
          </a:xfrm>
          <a:prstGeom prst="rect">
            <a:avLst/>
          </a:prstGeom>
        </p:spPr>
      </p:pic>
      <p:pic>
        <p:nvPicPr>
          <p:cNvPr id="8" name="图片 7" descr="徽标, 公司名称&#10;&#10;描述已自动生成">
            <a:extLst>
              <a:ext uri="{FF2B5EF4-FFF2-40B4-BE49-F238E27FC236}">
                <a16:creationId xmlns:a16="http://schemas.microsoft.com/office/drawing/2014/main" id="{3190A3A5-E1A8-EEEA-E171-852F943343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4510" y="153992"/>
            <a:ext cx="1282147" cy="422591"/>
          </a:xfrm>
          <a:prstGeom prst="rect">
            <a:avLst/>
          </a:prstGeom>
        </p:spPr>
      </p:pic>
    </p:spTree>
    <p:extLst>
      <p:ext uri="{BB962C8B-B14F-4D97-AF65-F5344CB8AC3E}">
        <p14:creationId xmlns:p14="http://schemas.microsoft.com/office/powerpoint/2010/main" val="9261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BC595142-501B-4822-B541-A5902032F8DB}"/>
              </a:ext>
            </a:extLst>
          </p:cNvPr>
          <p:cNvSpPr txBox="1"/>
          <p:nvPr/>
        </p:nvSpPr>
        <p:spPr>
          <a:xfrm>
            <a:off x="1617784" y="1147163"/>
            <a:ext cx="9117623" cy="3785652"/>
          </a:xfrm>
          <a:prstGeom prst="rect">
            <a:avLst/>
          </a:prstGeom>
          <a:noFill/>
        </p:spPr>
        <p:txBody>
          <a:bodyPr wrap="square">
            <a:spAutoFit/>
          </a:bodyPr>
          <a:lstStyle/>
          <a:p>
            <a:r>
              <a:rPr lang="zh-CN" altLang="en-US" sz="2400" dirty="0">
                <a:latin typeface="微软雅黑" panose="020B0503020204020204" pitchFamily="34" charset="-122"/>
                <a:ea typeface="微软雅黑" panose="020B0503020204020204" pitchFamily="34" charset="-122"/>
              </a:rPr>
              <a:t>硬件连接</a:t>
            </a:r>
          </a:p>
          <a:p>
            <a:endParaRPr lang="en-US" altLang="zh-CN" sz="2400" dirty="0">
              <a:latin typeface="微软雅黑" panose="020B0503020204020204" pitchFamily="34" charset="-122"/>
              <a:ea typeface="微软雅黑" panose="020B0503020204020204" pitchFamily="34" charset="-122"/>
            </a:endParaRPr>
          </a:p>
          <a:p>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舵机的硬件布线比较简单，我们只需要三条线：电源线，信号线，地线；</a:t>
            </a:r>
          </a:p>
          <a:p>
            <a:r>
              <a:rPr lang="zh-CN" altLang="en-US" sz="2400" dirty="0">
                <a:latin typeface="微软雅黑" panose="020B0503020204020204" pitchFamily="34" charset="-122"/>
                <a:ea typeface="微软雅黑" panose="020B0503020204020204" pitchFamily="34" charset="-122"/>
              </a:rPr>
              <a:t>如果单个舵机的电流比较小，例如</a:t>
            </a:r>
            <a:r>
              <a:rPr lang="en-US" altLang="zh-CN" sz="2400" dirty="0">
                <a:latin typeface="微软雅黑" panose="020B0503020204020204" pitchFamily="34" charset="-122"/>
                <a:ea typeface="微软雅黑" panose="020B0503020204020204" pitchFamily="34" charset="-122"/>
              </a:rPr>
              <a:t>SG90</a:t>
            </a:r>
            <a:r>
              <a:rPr lang="zh-CN" altLang="en-US" sz="2400" dirty="0">
                <a:latin typeface="微软雅黑" panose="020B0503020204020204" pitchFamily="34" charset="-122"/>
                <a:ea typeface="微软雅黑" panose="020B0503020204020204" pitchFamily="34" charset="-122"/>
              </a:rPr>
              <a:t>这种舵机，在空闲的时候大约只消耗</a:t>
            </a:r>
            <a:r>
              <a:rPr lang="en-US" altLang="zh-CN" sz="2400" dirty="0">
                <a:latin typeface="微软雅黑" panose="020B0503020204020204" pitchFamily="34" charset="-122"/>
                <a:ea typeface="微软雅黑" panose="020B0503020204020204" pitchFamily="34" charset="-122"/>
              </a:rPr>
              <a:t>10mA</a:t>
            </a:r>
            <a:r>
              <a:rPr lang="zh-CN" altLang="en-US" sz="2400" dirty="0">
                <a:latin typeface="微软雅黑" panose="020B0503020204020204" pitchFamily="34" charset="-122"/>
                <a:ea typeface="微软雅黑" panose="020B0503020204020204" pitchFamily="34" charset="-122"/>
              </a:rPr>
              <a:t>的电流，在旋转的时候需要消耗</a:t>
            </a:r>
            <a:r>
              <a:rPr lang="en-US" altLang="zh-CN" sz="2400" dirty="0">
                <a:latin typeface="微软雅黑" panose="020B0503020204020204" pitchFamily="34" charset="-122"/>
                <a:ea typeface="微软雅黑" panose="020B0503020204020204" pitchFamily="34" charset="-122"/>
              </a:rPr>
              <a:t>100-250mA</a:t>
            </a:r>
            <a:r>
              <a:rPr lang="zh-CN" altLang="en-US" sz="2400" dirty="0">
                <a:latin typeface="微软雅黑" panose="020B0503020204020204" pitchFamily="34" charset="-122"/>
                <a:ea typeface="微软雅黑" panose="020B0503020204020204" pitchFamily="34" charset="-122"/>
              </a:rPr>
              <a:t>，因此，一般控制系统如果具备这样的输出能力，可以直接进行驱动；</a:t>
            </a:r>
          </a:p>
          <a:p>
            <a:r>
              <a:rPr lang="zh-CN" altLang="en-US" sz="2400" dirty="0">
                <a:latin typeface="微软雅黑" panose="020B0503020204020204" pitchFamily="34" charset="-122"/>
                <a:ea typeface="微软雅黑" panose="020B0503020204020204" pitchFamily="34" charset="-122"/>
              </a:rPr>
              <a:t>如果舵机所需电流较大，则需要额外增加驱动电路，将数字控制端和功率端隔离开；或者需要同时驱动多个舵机，可以使用</a:t>
            </a:r>
            <a:r>
              <a:rPr lang="en-US" altLang="zh-CN" sz="2400" dirty="0">
                <a:latin typeface="微软雅黑" panose="020B0503020204020204" pitchFamily="34" charset="-122"/>
                <a:ea typeface="微软雅黑" panose="020B0503020204020204" pitchFamily="34" charset="-122"/>
              </a:rPr>
              <a:t>PCA9685</a:t>
            </a:r>
            <a:r>
              <a:rPr lang="zh-CN" altLang="en-US" sz="2400" dirty="0">
                <a:latin typeface="微软雅黑" panose="020B0503020204020204" pitchFamily="34" charset="-122"/>
                <a:ea typeface="微软雅黑" panose="020B0503020204020204" pitchFamily="34" charset="-122"/>
              </a:rPr>
              <a:t>对多路</a:t>
            </a:r>
            <a:r>
              <a:rPr lang="en-US" altLang="zh-CN" sz="2400" dirty="0">
                <a:latin typeface="微软雅黑" panose="020B0503020204020204" pitchFamily="34" charset="-122"/>
                <a:ea typeface="微软雅黑" panose="020B0503020204020204" pitchFamily="34" charset="-122"/>
              </a:rPr>
              <a:t>PWM</a:t>
            </a:r>
            <a:r>
              <a:rPr lang="zh-CN" altLang="en-US" sz="2400" dirty="0">
                <a:latin typeface="微软雅黑" panose="020B0503020204020204" pitchFamily="34" charset="-122"/>
                <a:ea typeface="微软雅黑" panose="020B0503020204020204" pitchFamily="34" charset="-122"/>
              </a:rPr>
              <a:t>进行驱动；</a:t>
            </a:r>
          </a:p>
        </p:txBody>
      </p:sp>
      <p:cxnSp>
        <p:nvCxnSpPr>
          <p:cNvPr id="6" name="直接连接符 5">
            <a:extLst>
              <a:ext uri="{FF2B5EF4-FFF2-40B4-BE49-F238E27FC236}">
                <a16:creationId xmlns:a16="http://schemas.microsoft.com/office/drawing/2014/main" id="{9C41626C-9650-4BD7-A5D6-7F4A7EA5A5EE}"/>
              </a:ext>
            </a:extLst>
          </p:cNvPr>
          <p:cNvCxnSpPr>
            <a:cxnSpLocks/>
          </p:cNvCxnSpPr>
          <p:nvPr/>
        </p:nvCxnSpPr>
        <p:spPr>
          <a:xfrm>
            <a:off x="255270" y="630555"/>
            <a:ext cx="4554122" cy="0"/>
          </a:xfrm>
          <a:prstGeom prst="line">
            <a:avLst/>
          </a:prstGeom>
          <a:ln w="28575" cmpd="sng">
            <a:solidFill>
              <a:srgbClr val="428F85"/>
            </a:solidFill>
            <a:prstDash val="solid"/>
          </a:ln>
        </p:spPr>
        <p:style>
          <a:lnRef idx="3">
            <a:schemeClr val="dk1"/>
          </a:lnRef>
          <a:fillRef idx="0">
            <a:schemeClr val="dk1"/>
          </a:fillRef>
          <a:effectRef idx="2">
            <a:schemeClr val="dk1"/>
          </a:effectRef>
          <a:fontRef idx="minor">
            <a:schemeClr val="tx1"/>
          </a:fontRef>
        </p:style>
      </p:cxnSp>
      <p:sp>
        <p:nvSpPr>
          <p:cNvPr id="7" name="文本框 6">
            <a:extLst>
              <a:ext uri="{FF2B5EF4-FFF2-40B4-BE49-F238E27FC236}">
                <a16:creationId xmlns:a16="http://schemas.microsoft.com/office/drawing/2014/main" id="{EB392D72-0828-4369-84AA-71298466F841}"/>
              </a:ext>
            </a:extLst>
          </p:cNvPr>
          <p:cNvSpPr txBox="1"/>
          <p:nvPr/>
        </p:nvSpPr>
        <p:spPr>
          <a:xfrm>
            <a:off x="255270" y="262255"/>
            <a:ext cx="1977976" cy="369332"/>
          </a:xfrm>
          <a:prstGeom prst="rect">
            <a:avLst/>
          </a:prstGeom>
          <a:solidFill>
            <a:srgbClr val="428F85"/>
          </a:solidFill>
          <a:ln>
            <a:solidFill>
              <a:srgbClr val="428F8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dirty="0"/>
              <a:t>三</a:t>
            </a:r>
            <a:r>
              <a:rPr lang="en-US" altLang="zh-CN" dirty="0"/>
              <a:t>-1</a:t>
            </a:r>
            <a:r>
              <a:rPr lang="zh-CN" altLang="en-US" dirty="0"/>
              <a:t>、硬件知识</a:t>
            </a:r>
          </a:p>
        </p:txBody>
      </p:sp>
      <p:sp>
        <p:nvSpPr>
          <p:cNvPr id="8" name="文本框 7">
            <a:extLst>
              <a:ext uri="{FF2B5EF4-FFF2-40B4-BE49-F238E27FC236}">
                <a16:creationId xmlns:a16="http://schemas.microsoft.com/office/drawing/2014/main" id="{C5903683-34EF-4D18-A6C3-C04A5481CCF8}"/>
              </a:ext>
            </a:extLst>
          </p:cNvPr>
          <p:cNvSpPr txBox="1"/>
          <p:nvPr/>
        </p:nvSpPr>
        <p:spPr>
          <a:xfrm>
            <a:off x="2935900" y="260350"/>
            <a:ext cx="1732815" cy="400110"/>
          </a:xfrm>
          <a:prstGeom prst="rect">
            <a:avLst/>
          </a:prstGeom>
          <a:noFill/>
        </p:spPr>
        <p:txBody>
          <a:bodyPr wrap="square">
            <a:spAutoFit/>
          </a:bodyPr>
          <a:lstStyle/>
          <a:p>
            <a:r>
              <a:rPr lang="zh-CN" altLang="en-US" sz="2000" b="1" kern="100" dirty="0">
                <a:latin typeface="Times New Roman" panose="02020603050405020304" pitchFamily="18" charset="0"/>
                <a:ea typeface="宋体" panose="02010600030101010101" pitchFamily="2" charset="-122"/>
              </a:rPr>
              <a:t>舵机连接</a:t>
            </a:r>
            <a:endParaRPr lang="zh-CN" altLang="en-US" sz="2000" dirty="0"/>
          </a:p>
        </p:txBody>
      </p:sp>
      <p:pic>
        <p:nvPicPr>
          <p:cNvPr id="9" name="图片 8" descr="图片8">
            <a:extLst>
              <a:ext uri="{FF2B5EF4-FFF2-40B4-BE49-F238E27FC236}">
                <a16:creationId xmlns:a16="http://schemas.microsoft.com/office/drawing/2014/main" id="{4EE801C4-A1FC-4FF6-A1EC-E7F526F98049}"/>
              </a:ext>
            </a:extLst>
          </p:cNvPr>
          <p:cNvPicPr>
            <a:picLocks noChangeAspect="1"/>
          </p:cNvPicPr>
          <p:nvPr/>
        </p:nvPicPr>
        <p:blipFill>
          <a:blip r:embed="rId2"/>
          <a:stretch>
            <a:fillRect/>
          </a:stretch>
        </p:blipFill>
        <p:spPr>
          <a:xfrm>
            <a:off x="-11723" y="971550"/>
            <a:ext cx="1863969" cy="5788756"/>
          </a:xfrm>
          <a:prstGeom prst="rect">
            <a:avLst/>
          </a:prstGeom>
        </p:spPr>
      </p:pic>
      <p:pic>
        <p:nvPicPr>
          <p:cNvPr id="10" name="图片 9">
            <a:extLst>
              <a:ext uri="{FF2B5EF4-FFF2-40B4-BE49-F238E27FC236}">
                <a16:creationId xmlns:a16="http://schemas.microsoft.com/office/drawing/2014/main" id="{0F029B83-A97C-4987-BD08-DD2579C9C0B2}"/>
              </a:ext>
            </a:extLst>
          </p:cNvPr>
          <p:cNvPicPr>
            <a:picLocks noChangeAspect="1"/>
          </p:cNvPicPr>
          <p:nvPr/>
        </p:nvPicPr>
        <p:blipFill>
          <a:blip r:embed="rId3"/>
          <a:stretch>
            <a:fillRect/>
          </a:stretch>
        </p:blipFill>
        <p:spPr>
          <a:xfrm>
            <a:off x="10393524" y="4985759"/>
            <a:ext cx="1798476" cy="1798476"/>
          </a:xfrm>
          <a:prstGeom prst="rect">
            <a:avLst/>
          </a:prstGeom>
        </p:spPr>
      </p:pic>
      <p:pic>
        <p:nvPicPr>
          <p:cNvPr id="11" name="图片 10" descr="徽标, 公司名称&#10;&#10;描述已自动生成">
            <a:extLst>
              <a:ext uri="{FF2B5EF4-FFF2-40B4-BE49-F238E27FC236}">
                <a16:creationId xmlns:a16="http://schemas.microsoft.com/office/drawing/2014/main" id="{37B7F421-FFEF-D614-97F6-2BA563114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4510" y="153992"/>
            <a:ext cx="1282147" cy="422591"/>
          </a:xfrm>
          <a:prstGeom prst="rect">
            <a:avLst/>
          </a:prstGeom>
        </p:spPr>
      </p:pic>
    </p:spTree>
    <p:extLst>
      <p:ext uri="{BB962C8B-B14F-4D97-AF65-F5344CB8AC3E}">
        <p14:creationId xmlns:p14="http://schemas.microsoft.com/office/powerpoint/2010/main" val="1908165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D75B575B-5BE9-4B6E-AB39-57BD1592F98B}"/>
              </a:ext>
            </a:extLst>
          </p:cNvPr>
          <p:cNvCxnSpPr/>
          <p:nvPr/>
        </p:nvCxnSpPr>
        <p:spPr>
          <a:xfrm flipV="1">
            <a:off x="255270" y="603250"/>
            <a:ext cx="4562475" cy="27305"/>
          </a:xfrm>
          <a:prstGeom prst="line">
            <a:avLst/>
          </a:prstGeom>
          <a:ln w="28575" cmpd="sng">
            <a:solidFill>
              <a:srgbClr val="428F85"/>
            </a:solidFill>
            <a:prstDash val="solid"/>
          </a:ln>
        </p:spPr>
        <p:style>
          <a:lnRef idx="3">
            <a:schemeClr val="dk1"/>
          </a:lnRef>
          <a:fillRef idx="0">
            <a:schemeClr val="dk1"/>
          </a:fillRef>
          <a:effectRef idx="2">
            <a:schemeClr val="dk1"/>
          </a:effectRef>
          <a:fontRef idx="minor">
            <a:schemeClr val="tx1"/>
          </a:fontRef>
        </p:style>
      </p:cxnSp>
      <p:sp>
        <p:nvSpPr>
          <p:cNvPr id="5" name="文本框 4">
            <a:extLst>
              <a:ext uri="{FF2B5EF4-FFF2-40B4-BE49-F238E27FC236}">
                <a16:creationId xmlns:a16="http://schemas.microsoft.com/office/drawing/2014/main" id="{AF1A0B41-F160-4D04-A692-9C6975E957C4}"/>
              </a:ext>
            </a:extLst>
          </p:cNvPr>
          <p:cNvSpPr txBox="1"/>
          <p:nvPr/>
        </p:nvSpPr>
        <p:spPr>
          <a:xfrm>
            <a:off x="255270" y="262255"/>
            <a:ext cx="1718945" cy="368300"/>
          </a:xfrm>
          <a:prstGeom prst="rect">
            <a:avLst/>
          </a:prstGeom>
          <a:solidFill>
            <a:srgbClr val="428F85"/>
          </a:solidFill>
          <a:ln>
            <a:solidFill>
              <a:srgbClr val="428F8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dirty="0"/>
              <a:t>四、创新拓展</a:t>
            </a:r>
          </a:p>
        </p:txBody>
      </p:sp>
      <p:sp>
        <p:nvSpPr>
          <p:cNvPr id="6" name="文本框 5">
            <a:extLst>
              <a:ext uri="{FF2B5EF4-FFF2-40B4-BE49-F238E27FC236}">
                <a16:creationId xmlns:a16="http://schemas.microsoft.com/office/drawing/2014/main" id="{7699342F-8A9C-4241-88A8-095325A6D7BB}"/>
              </a:ext>
            </a:extLst>
          </p:cNvPr>
          <p:cNvSpPr txBox="1"/>
          <p:nvPr/>
        </p:nvSpPr>
        <p:spPr>
          <a:xfrm>
            <a:off x="2460625" y="260350"/>
            <a:ext cx="2083435" cy="36830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联系实际解决问题</a:t>
            </a:r>
          </a:p>
        </p:txBody>
      </p:sp>
      <p:sp>
        <p:nvSpPr>
          <p:cNvPr id="8" name="文本框 7">
            <a:extLst>
              <a:ext uri="{FF2B5EF4-FFF2-40B4-BE49-F238E27FC236}">
                <a16:creationId xmlns:a16="http://schemas.microsoft.com/office/drawing/2014/main" id="{3CDD57B0-E224-469B-AF02-FA88B1AB5BBC}"/>
              </a:ext>
            </a:extLst>
          </p:cNvPr>
          <p:cNvSpPr txBox="1"/>
          <p:nvPr/>
        </p:nvSpPr>
        <p:spPr>
          <a:xfrm>
            <a:off x="3643217" y="1278386"/>
            <a:ext cx="7167565" cy="4196277"/>
          </a:xfrm>
          <a:prstGeom prst="rect">
            <a:avLst/>
          </a:prstGeom>
          <a:noFill/>
        </p:spPr>
        <p:txBody>
          <a:bodyPr wrap="square">
            <a:spAutoFit/>
          </a:bodyPr>
          <a:lstStyle/>
          <a:p>
            <a:pPr algn="just">
              <a:lnSpc>
                <a:spcPct val="150000"/>
              </a:lnSpc>
              <a:spcBef>
                <a:spcPts val="600"/>
              </a:spcBef>
              <a:spcAft>
                <a:spcPts val="600"/>
              </a:spcAft>
            </a:pPr>
            <a:r>
              <a:rPr lang="zh-CN" altLang="zh-CN" sz="2800" b="1" kern="100" dirty="0">
                <a:solidFill>
                  <a:srgbClr val="000000"/>
                </a:solidFill>
                <a:effectLst/>
                <a:latin typeface="Times New Roman" panose="02020603050405020304" pitchFamily="18" charset="0"/>
                <a:ea typeface="宋体" panose="02010600030101010101" pitchFamily="2" charset="-122"/>
                <a:cs typeface="华文楷体" panose="02010600040101010101" pitchFamily="2" charset="-122"/>
              </a:rPr>
              <a:t>课程拓展：</a:t>
            </a:r>
            <a:endParaRPr lang="zh-CN" altLang="zh-CN" sz="2800" kern="100" dirty="0">
              <a:effectLst/>
              <a:latin typeface="Times New Roman" panose="02020603050405020304" pitchFamily="18" charset="0"/>
              <a:ea typeface="宋体" panose="02010600030101010101" pitchFamily="2" charset="-122"/>
            </a:endParaRPr>
          </a:p>
          <a:p>
            <a:pPr algn="just">
              <a:lnSpc>
                <a:spcPct val="150000"/>
              </a:lnSpc>
              <a:spcBef>
                <a:spcPts val="600"/>
              </a:spcBef>
              <a:spcAft>
                <a:spcPts val="600"/>
              </a:spcAft>
            </a:pPr>
            <a:r>
              <a:rPr lang="zh-CN" altLang="zh-CN" sz="2800" b="1" kern="100" dirty="0">
                <a:solidFill>
                  <a:srgbClr val="000000"/>
                </a:solidFill>
                <a:effectLst/>
                <a:latin typeface="Times New Roman" panose="02020603050405020304" pitchFamily="18" charset="0"/>
                <a:ea typeface="宋体" panose="02010600030101010101" pitchFamily="2" charset="-122"/>
                <a:cs typeface="华文楷体" panose="02010600040101010101" pitchFamily="2" charset="-122"/>
              </a:rPr>
              <a:t>这堂课学习了利用舵机做成夹具，我们可以再想想舵机还可做成其他的什么工具，如机械手柄、仿生动物等</a:t>
            </a:r>
            <a:endParaRPr lang="zh-CN" altLang="zh-CN" sz="2800" kern="100" dirty="0">
              <a:effectLst/>
              <a:latin typeface="Times New Roman" panose="02020603050405020304" pitchFamily="18" charset="0"/>
              <a:ea typeface="宋体" panose="02010600030101010101" pitchFamily="2" charset="-122"/>
            </a:endParaRPr>
          </a:p>
          <a:p>
            <a:pPr algn="just">
              <a:lnSpc>
                <a:spcPct val="150000"/>
              </a:lnSpc>
              <a:spcBef>
                <a:spcPts val="600"/>
              </a:spcBef>
              <a:spcAft>
                <a:spcPts val="600"/>
              </a:spcAft>
            </a:pPr>
            <a:r>
              <a:rPr lang="zh-CN" altLang="zh-CN" sz="2800" b="1" kern="100" dirty="0">
                <a:solidFill>
                  <a:srgbClr val="000000"/>
                </a:solidFill>
                <a:effectLst/>
                <a:latin typeface="Times New Roman" panose="02020603050405020304" pitchFamily="18" charset="0"/>
                <a:ea typeface="宋体" panose="02010600030101010101" pitchFamily="2" charset="-122"/>
                <a:cs typeface="华文楷体" panose="02010600040101010101" pitchFamily="2" charset="-122"/>
              </a:rPr>
              <a:t>同学们可以自己动手改造一下飞机携带的工具，用新的方法去完成搬运任务。</a:t>
            </a:r>
            <a:endParaRPr lang="zh-CN" altLang="zh-CN" sz="2800" kern="100" dirty="0">
              <a:effectLst/>
              <a:latin typeface="Times New Roman" panose="02020603050405020304" pitchFamily="18" charset="0"/>
              <a:ea typeface="宋体" panose="02010600030101010101" pitchFamily="2" charset="-122"/>
            </a:endParaRPr>
          </a:p>
        </p:txBody>
      </p:sp>
      <p:pic>
        <p:nvPicPr>
          <p:cNvPr id="9" name="图片 8" descr="图片5">
            <a:extLst>
              <a:ext uri="{FF2B5EF4-FFF2-40B4-BE49-F238E27FC236}">
                <a16:creationId xmlns:a16="http://schemas.microsoft.com/office/drawing/2014/main" id="{6BAC030C-FC90-4DA9-A590-147B9A616346}"/>
              </a:ext>
            </a:extLst>
          </p:cNvPr>
          <p:cNvPicPr>
            <a:picLocks noChangeAspect="1"/>
          </p:cNvPicPr>
          <p:nvPr/>
        </p:nvPicPr>
        <p:blipFill>
          <a:blip r:embed="rId2"/>
          <a:stretch>
            <a:fillRect/>
          </a:stretch>
        </p:blipFill>
        <p:spPr>
          <a:xfrm>
            <a:off x="10319385" y="4973955"/>
            <a:ext cx="1801495" cy="1801495"/>
          </a:xfrm>
          <a:prstGeom prst="rect">
            <a:avLst/>
          </a:prstGeom>
        </p:spPr>
      </p:pic>
      <p:pic>
        <p:nvPicPr>
          <p:cNvPr id="10" name="图片 9" descr="图片8">
            <a:extLst>
              <a:ext uri="{FF2B5EF4-FFF2-40B4-BE49-F238E27FC236}">
                <a16:creationId xmlns:a16="http://schemas.microsoft.com/office/drawing/2014/main" id="{C30DC11E-B170-45CA-BE97-DC30912C71EE}"/>
              </a:ext>
            </a:extLst>
          </p:cNvPr>
          <p:cNvPicPr>
            <a:picLocks noChangeAspect="1"/>
          </p:cNvPicPr>
          <p:nvPr/>
        </p:nvPicPr>
        <p:blipFill>
          <a:blip r:embed="rId3"/>
          <a:stretch>
            <a:fillRect/>
          </a:stretch>
        </p:blipFill>
        <p:spPr>
          <a:xfrm>
            <a:off x="0" y="1208928"/>
            <a:ext cx="3773965" cy="5386817"/>
          </a:xfrm>
          <a:prstGeom prst="rect">
            <a:avLst/>
          </a:prstGeom>
        </p:spPr>
      </p:pic>
      <p:pic>
        <p:nvPicPr>
          <p:cNvPr id="11" name="图片 10" descr="徽标, 公司名称&#10;&#10;描述已自动生成">
            <a:extLst>
              <a:ext uri="{FF2B5EF4-FFF2-40B4-BE49-F238E27FC236}">
                <a16:creationId xmlns:a16="http://schemas.microsoft.com/office/drawing/2014/main" id="{BAC56308-74D4-3355-15C3-9AF4227504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4510" y="153992"/>
            <a:ext cx="1282147" cy="422591"/>
          </a:xfrm>
          <a:prstGeom prst="rect">
            <a:avLst/>
          </a:prstGeom>
        </p:spPr>
      </p:pic>
    </p:spTree>
    <p:extLst>
      <p:ext uri="{BB962C8B-B14F-4D97-AF65-F5344CB8AC3E}">
        <p14:creationId xmlns:p14="http://schemas.microsoft.com/office/powerpoint/2010/main" val="2725189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97C305C-0E98-44D5-A930-21F23CC52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6" descr="图片8">
            <a:extLst>
              <a:ext uri="{FF2B5EF4-FFF2-40B4-BE49-F238E27FC236}">
                <a16:creationId xmlns:a16="http://schemas.microsoft.com/office/drawing/2014/main" id="{A5B49400-F7C1-4B62-8CCD-D7617D791BE5}"/>
              </a:ext>
            </a:extLst>
          </p:cNvPr>
          <p:cNvPicPr>
            <a:picLocks noChangeAspect="1"/>
          </p:cNvPicPr>
          <p:nvPr/>
        </p:nvPicPr>
        <p:blipFill rotWithShape="1">
          <a:blip r:embed="rId2"/>
          <a:srcRect t="11124" r="-2" b="10124"/>
          <a:stretch/>
        </p:blipFill>
        <p:spPr>
          <a:xfrm>
            <a:off x="20" y="10"/>
            <a:ext cx="6095980" cy="6857990"/>
          </a:xfrm>
          <a:prstGeom prst="rect">
            <a:avLst/>
          </a:prstGeom>
        </p:spPr>
      </p:pic>
      <p:pic>
        <p:nvPicPr>
          <p:cNvPr id="6" name="图片 5" descr="图片5">
            <a:extLst>
              <a:ext uri="{FF2B5EF4-FFF2-40B4-BE49-F238E27FC236}">
                <a16:creationId xmlns:a16="http://schemas.microsoft.com/office/drawing/2014/main" id="{CE81259E-FB6A-4F64-8D6C-65CC76F56A8D}"/>
              </a:ext>
            </a:extLst>
          </p:cNvPr>
          <p:cNvPicPr>
            <a:picLocks noChangeAspect="1"/>
          </p:cNvPicPr>
          <p:nvPr/>
        </p:nvPicPr>
        <p:blipFill rotWithShape="1">
          <a:blip r:embed="rId3"/>
          <a:srcRect l="10958" r="153"/>
          <a:stretch/>
        </p:blipFill>
        <p:spPr>
          <a:xfrm>
            <a:off x="6096000" y="1"/>
            <a:ext cx="6096000" cy="6858000"/>
          </a:xfrm>
          <a:prstGeom prst="rect">
            <a:avLst/>
          </a:prstGeom>
        </p:spPr>
      </p:pic>
      <p:sp>
        <p:nvSpPr>
          <p:cNvPr id="15" name="Rectangle 14">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文本框 4"/>
          <p:cNvSpPr txBox="1"/>
          <p:nvPr/>
        </p:nvSpPr>
        <p:spPr>
          <a:xfrm>
            <a:off x="2103121" y="4727173"/>
            <a:ext cx="7985759" cy="86882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zh-CN" altLang="en-US" sz="4000" b="1" kern="1200">
                <a:solidFill>
                  <a:schemeClr val="tx1"/>
                </a:solidFill>
                <a:latin typeface="+mj-lt"/>
                <a:ea typeface="+mj-ea"/>
                <a:cs typeface="+mj-cs"/>
              </a:rPr>
              <a:t>谢 谢</a:t>
            </a:r>
          </a:p>
        </p:txBody>
      </p:sp>
      <p:sp>
        <p:nvSpPr>
          <p:cNvPr id="17" name="Rectangle: Rounded Corners 16">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8" name="图片 7" descr="徽标, 公司名称&#10;&#10;描述已自动生成">
            <a:extLst>
              <a:ext uri="{FF2B5EF4-FFF2-40B4-BE49-F238E27FC236}">
                <a16:creationId xmlns:a16="http://schemas.microsoft.com/office/drawing/2014/main" id="{94DB6D6B-71F5-E721-7F45-92F531153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4510" y="153992"/>
            <a:ext cx="1282147" cy="422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8"/>
          <p:cNvPicPr>
            <a:picLocks noChangeAspect="1"/>
          </p:cNvPicPr>
          <p:nvPr/>
        </p:nvPicPr>
        <p:blipFill>
          <a:blip r:embed="rId11"/>
          <a:stretch>
            <a:fillRect/>
          </a:stretch>
        </p:blipFill>
        <p:spPr>
          <a:xfrm>
            <a:off x="0" y="635"/>
            <a:ext cx="4803775" cy="6856730"/>
          </a:xfrm>
          <a:prstGeom prst="rect">
            <a:avLst/>
          </a:prstGeom>
        </p:spPr>
      </p:pic>
      <p:sp>
        <p:nvSpPr>
          <p:cNvPr id="5" name="矩形 4"/>
          <p:cNvSpPr/>
          <p:nvPr>
            <p:custDataLst>
              <p:tags r:id="rId1"/>
            </p:custDataLst>
          </p:nvPr>
        </p:nvSpPr>
        <p:spPr>
          <a:xfrm>
            <a:off x="4899735" y="3549778"/>
            <a:ext cx="1101632" cy="135288"/>
          </a:xfrm>
          <a:prstGeom prst="rect">
            <a:avLst/>
          </a:pr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6" name="任意多边形 8"/>
          <p:cNvSpPr/>
          <p:nvPr>
            <p:custDataLst>
              <p:tags r:id="rId2"/>
            </p:custDataLst>
          </p:nvPr>
        </p:nvSpPr>
        <p:spPr>
          <a:xfrm flipV="1">
            <a:off x="6001367" y="3549779"/>
            <a:ext cx="753747" cy="352277"/>
          </a:xfrm>
          <a:custGeom>
            <a:avLst/>
            <a:gdLst>
              <a:gd name="connsiteX0" fmla="*/ 0 w 742949"/>
              <a:gd name="connsiteY0" fmla="*/ 347230 h 347230"/>
              <a:gd name="connsiteX1" fmla="*/ 371475 w 742949"/>
              <a:gd name="connsiteY1" fmla="*/ 133350 h 347230"/>
              <a:gd name="connsiteX2" fmla="*/ 742949 w 742949"/>
              <a:gd name="connsiteY2" fmla="*/ 347229 h 347230"/>
              <a:gd name="connsiteX3" fmla="*/ 742949 w 742949"/>
              <a:gd name="connsiteY3" fmla="*/ 213879 h 347230"/>
              <a:gd name="connsiteX4" fmla="*/ 371475 w 742949"/>
              <a:gd name="connsiteY4" fmla="*/ 0 h 347230"/>
              <a:gd name="connsiteX5" fmla="*/ 0 w 742949"/>
              <a:gd name="connsiteY5" fmla="*/ 213879 h 34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949" h="347230">
                <a:moveTo>
                  <a:pt x="0" y="347230"/>
                </a:moveTo>
                <a:lnTo>
                  <a:pt x="371475" y="133350"/>
                </a:lnTo>
                <a:lnTo>
                  <a:pt x="742949" y="347229"/>
                </a:lnTo>
                <a:lnTo>
                  <a:pt x="742949" y="213879"/>
                </a:lnTo>
                <a:lnTo>
                  <a:pt x="371475" y="0"/>
                </a:lnTo>
                <a:lnTo>
                  <a:pt x="0" y="213879"/>
                </a:lnTo>
                <a:close/>
              </a:path>
            </a:pathLst>
          </a:cu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7" name="矩形 6"/>
          <p:cNvSpPr/>
          <p:nvPr>
            <p:custDataLst>
              <p:tags r:id="rId3"/>
            </p:custDataLst>
          </p:nvPr>
        </p:nvSpPr>
        <p:spPr>
          <a:xfrm>
            <a:off x="6755113" y="3549778"/>
            <a:ext cx="3010159" cy="135288"/>
          </a:xfrm>
          <a:prstGeom prst="rect">
            <a:avLst/>
          </a:pr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8" name="矩形 7"/>
          <p:cNvSpPr/>
          <p:nvPr>
            <p:custDataLst>
              <p:tags r:id="rId4"/>
            </p:custDataLst>
          </p:nvPr>
        </p:nvSpPr>
        <p:spPr>
          <a:xfrm>
            <a:off x="6027939" y="2688769"/>
            <a:ext cx="415527" cy="947017"/>
          </a:xfrm>
          <a:prstGeom prst="rect">
            <a:avLst/>
          </a:prstGeom>
          <a:solidFill>
            <a:schemeClr val="tx2">
              <a:lumMod val="40000"/>
              <a:lumOff val="60000"/>
            </a:schemeClr>
          </a:solidFill>
          <a:ln>
            <a:noFill/>
          </a:ln>
          <a:scene3d>
            <a:camera prst="isometricLeftDown"/>
            <a:lightRig rig="threePt" dir="t"/>
          </a:scene3d>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9" name="矩形 8"/>
          <p:cNvSpPr/>
          <p:nvPr>
            <p:custDataLst>
              <p:tags r:id="rId5"/>
            </p:custDataLst>
          </p:nvPr>
        </p:nvSpPr>
        <p:spPr>
          <a:xfrm>
            <a:off x="6313015" y="2688769"/>
            <a:ext cx="415527" cy="947017"/>
          </a:xfrm>
          <a:prstGeom prst="rect">
            <a:avLst/>
          </a:prstGeom>
          <a:solidFill>
            <a:schemeClr val="tx2">
              <a:lumMod val="40000"/>
              <a:lumOff val="60000"/>
            </a:schemeClr>
          </a:solidFill>
          <a:ln>
            <a:noFill/>
          </a:ln>
          <a:scene3d>
            <a:camera prst="isometricRightUp"/>
            <a:lightRig rig="threePt" dir="t"/>
          </a:scene3d>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10" name="矩形 9"/>
          <p:cNvSpPr/>
          <p:nvPr>
            <p:custDataLst>
              <p:tags r:id="rId6"/>
            </p:custDataLst>
          </p:nvPr>
        </p:nvSpPr>
        <p:spPr>
          <a:xfrm>
            <a:off x="6665733" y="2683071"/>
            <a:ext cx="3099539" cy="778876"/>
          </a:xfrm>
          <a:prstGeom prst="rect">
            <a:avLst/>
          </a:prstGeom>
          <a:solidFill>
            <a:schemeClr val="tx2">
              <a:lumMod val="40000"/>
              <a:lumOff val="60000"/>
            </a:scheme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11" name="矩形 10"/>
          <p:cNvSpPr/>
          <p:nvPr>
            <p:custDataLst>
              <p:tags r:id="rId7"/>
            </p:custDataLst>
          </p:nvPr>
        </p:nvSpPr>
        <p:spPr>
          <a:xfrm>
            <a:off x="4899736" y="2688768"/>
            <a:ext cx="1191009" cy="778876"/>
          </a:xfrm>
          <a:prstGeom prst="rect">
            <a:avLst/>
          </a:prstGeom>
          <a:solidFill>
            <a:schemeClr val="tx2">
              <a:lumMod val="40000"/>
              <a:lumOff val="60000"/>
            </a:scheme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r>
              <a:rPr lang="zh-CN" altLang="en-US" sz="1800" b="1">
                <a:solidFill>
                  <a:schemeClr val="tx1"/>
                </a:solidFill>
                <a:latin typeface="微软雅黑" panose="020B0503020204020204" pitchFamily="34" charset="-122"/>
                <a:ea typeface="微软雅黑" panose="020B0503020204020204" pitchFamily="34" charset="-122"/>
              </a:rPr>
              <a:t>一、</a:t>
            </a:r>
          </a:p>
        </p:txBody>
      </p:sp>
      <p:sp>
        <p:nvSpPr>
          <p:cNvPr id="49" name="文本框 48"/>
          <p:cNvSpPr txBox="1"/>
          <p:nvPr>
            <p:custDataLst>
              <p:tags r:id="rId8"/>
            </p:custDataLst>
          </p:nvPr>
        </p:nvSpPr>
        <p:spPr>
          <a:xfrm>
            <a:off x="7019819" y="3087043"/>
            <a:ext cx="2240280" cy="245745"/>
          </a:xfrm>
          <a:prstGeom prst="rect">
            <a:avLst/>
          </a:prstGeom>
          <a:noFill/>
        </p:spPr>
        <p:txBody>
          <a:bodyPr wrap="square" tIns="0" bIns="0" rtlCol="0" anchor="t">
            <a:spAutoFit/>
          </a:bodyPr>
          <a:lstStyle/>
          <a:p>
            <a:r>
              <a:rPr lang="zh-CN" altLang="en-US" sz="1600" dirty="0">
                <a:solidFill>
                  <a:srgbClr val="595959"/>
                </a:solidFill>
                <a:latin typeface="微软雅黑" panose="020B0503020204020204" pitchFamily="34" charset="-122"/>
                <a:ea typeface="微软雅黑" panose="020B0503020204020204" pitchFamily="34" charset="-122"/>
                <a:sym typeface="等线" panose="02010600030101010101" charset="-122"/>
              </a:rPr>
              <a:t>规则解读</a:t>
            </a:r>
          </a:p>
        </p:txBody>
      </p:sp>
      <p:sp>
        <p:nvSpPr>
          <p:cNvPr id="37" name="文本框 36"/>
          <p:cNvSpPr txBox="1"/>
          <p:nvPr>
            <p:custDataLst>
              <p:tags r:id="rId9"/>
            </p:custDataLst>
          </p:nvPr>
        </p:nvSpPr>
        <p:spPr>
          <a:xfrm>
            <a:off x="6635253" y="2789637"/>
            <a:ext cx="1887310" cy="276999"/>
          </a:xfrm>
          <a:prstGeom prst="rect">
            <a:avLst/>
          </a:prstGeom>
          <a:noFill/>
        </p:spPr>
        <p:txBody>
          <a:bodyPr wrap="square" tIns="0" bIns="0" rtlCol="0" anchor="t">
            <a:spAutoFit/>
          </a:bodyPr>
          <a:lstStyle/>
          <a:p>
            <a:r>
              <a:rPr lang="zh-CN" altLang="en-US" b="1" dirty="0">
                <a:solidFill>
                  <a:srgbClr val="000000"/>
                </a:solidFill>
                <a:latin typeface="微软雅黑" panose="020B0503020204020204" pitchFamily="34" charset="-122"/>
                <a:ea typeface="微软雅黑" panose="020B0503020204020204" pitchFamily="34" charset="-122"/>
                <a:cs typeface="+mn-ea"/>
                <a:sym typeface="等线" panose="02010600030101010101" charset="-122"/>
              </a:rPr>
              <a:t>刀旗绕飞规则</a:t>
            </a:r>
          </a:p>
        </p:txBody>
      </p:sp>
      <p:pic>
        <p:nvPicPr>
          <p:cNvPr id="13" name="图片 12" descr="徽标, 公司名称&#10;&#10;描述已自动生成">
            <a:extLst>
              <a:ext uri="{FF2B5EF4-FFF2-40B4-BE49-F238E27FC236}">
                <a16:creationId xmlns:a16="http://schemas.microsoft.com/office/drawing/2014/main" id="{86E5F586-0F61-F90C-AEA5-6E2E319103A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724510" y="153992"/>
            <a:ext cx="1282147" cy="422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5"/>
          <p:cNvPicPr>
            <a:picLocks noChangeAspect="1"/>
          </p:cNvPicPr>
          <p:nvPr/>
        </p:nvPicPr>
        <p:blipFill>
          <a:blip r:embed="rId2"/>
          <a:stretch>
            <a:fillRect/>
          </a:stretch>
        </p:blipFill>
        <p:spPr>
          <a:xfrm>
            <a:off x="10143490" y="4752340"/>
            <a:ext cx="1977390" cy="1977390"/>
          </a:xfrm>
          <a:prstGeom prst="rect">
            <a:avLst/>
          </a:prstGeom>
        </p:spPr>
      </p:pic>
      <p:cxnSp>
        <p:nvCxnSpPr>
          <p:cNvPr id="9" name="直接连接符 8"/>
          <p:cNvCxnSpPr/>
          <p:nvPr/>
        </p:nvCxnSpPr>
        <p:spPr>
          <a:xfrm flipV="1">
            <a:off x="255270" y="603250"/>
            <a:ext cx="4562475" cy="27305"/>
          </a:xfrm>
          <a:prstGeom prst="line">
            <a:avLst/>
          </a:prstGeom>
          <a:ln w="28575" cmpd="sng">
            <a:solidFill>
              <a:srgbClr val="428F85"/>
            </a:solidFill>
            <a:prstDash val="solid"/>
          </a:ln>
        </p:spPr>
        <p:style>
          <a:lnRef idx="3">
            <a:schemeClr val="dk1"/>
          </a:lnRef>
          <a:fillRef idx="0">
            <a:schemeClr val="dk1"/>
          </a:fillRef>
          <a:effectRef idx="2">
            <a:schemeClr val="dk1"/>
          </a:effectRef>
          <a:fontRef idx="minor">
            <a:schemeClr val="tx1"/>
          </a:fontRef>
        </p:style>
      </p:cxnSp>
      <p:sp>
        <p:nvSpPr>
          <p:cNvPr id="12" name="文本框 11"/>
          <p:cNvSpPr txBox="1"/>
          <p:nvPr/>
        </p:nvSpPr>
        <p:spPr>
          <a:xfrm>
            <a:off x="255270" y="262255"/>
            <a:ext cx="2083435" cy="369332"/>
          </a:xfrm>
          <a:prstGeom prst="rect">
            <a:avLst/>
          </a:prstGeom>
          <a:solidFill>
            <a:srgbClr val="428F85"/>
          </a:solidFill>
          <a:ln>
            <a:solidFill>
              <a:srgbClr val="428F8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dirty="0"/>
              <a:t>一、搬运纸杯规则</a:t>
            </a:r>
          </a:p>
        </p:txBody>
      </p:sp>
      <p:sp>
        <p:nvSpPr>
          <p:cNvPr id="14" name="文本框 13"/>
          <p:cNvSpPr txBox="1"/>
          <p:nvPr/>
        </p:nvSpPr>
        <p:spPr>
          <a:xfrm>
            <a:off x="2449830" y="261223"/>
            <a:ext cx="2083435" cy="36830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规则解读</a:t>
            </a:r>
          </a:p>
        </p:txBody>
      </p:sp>
      <p:sp>
        <p:nvSpPr>
          <p:cNvPr id="11" name="文本框 10">
            <a:extLst>
              <a:ext uri="{FF2B5EF4-FFF2-40B4-BE49-F238E27FC236}">
                <a16:creationId xmlns:a16="http://schemas.microsoft.com/office/drawing/2014/main" id="{7F49B9C9-614D-44DD-8607-E4C0498C8D3D}"/>
              </a:ext>
            </a:extLst>
          </p:cNvPr>
          <p:cNvSpPr txBox="1"/>
          <p:nvPr/>
        </p:nvSpPr>
        <p:spPr>
          <a:xfrm>
            <a:off x="923192" y="970518"/>
            <a:ext cx="9662746" cy="2031325"/>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任务解读（</a:t>
            </a: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分钟）</a:t>
            </a:r>
          </a:p>
          <a:p>
            <a:r>
              <a:rPr lang="zh-CN" altLang="en-US" dirty="0">
                <a:latin typeface="微软雅黑" panose="020B0503020204020204" pitchFamily="34" charset="-122"/>
                <a:ea typeface="微软雅黑" panose="020B0503020204020204" pitchFamily="34" charset="-122"/>
              </a:rPr>
              <a:t>       任务七 “搬动纸杯”可以利用气流或推杆、支架、夹具等各种不同的技术手段，但必须保证安全，把纸杯垂直投放到任务区的立方体上，均视为移动有效，否则视为移动无效。完成该任务得</a:t>
            </a:r>
            <a:r>
              <a:rPr lang="en-US" altLang="zh-CN" dirty="0">
                <a:latin typeface="微软雅黑" panose="020B0503020204020204" pitchFamily="34" charset="-122"/>
                <a:ea typeface="微软雅黑" panose="020B0503020204020204" pitchFamily="34" charset="-122"/>
              </a:rPr>
              <a:t>30</a:t>
            </a:r>
            <a:r>
              <a:rPr lang="zh-CN" altLang="en-US" dirty="0">
                <a:latin typeface="微软雅黑" panose="020B0503020204020204" pitchFamily="34" charset="-122"/>
                <a:ea typeface="微软雅黑" panose="020B0503020204020204" pitchFamily="34" charset="-122"/>
              </a:rPr>
              <a:t>分。</a:t>
            </a:r>
          </a:p>
          <a:p>
            <a:r>
              <a:rPr lang="zh-CN" altLang="en-US" dirty="0">
                <a:latin typeface="微软雅黑" panose="020B0503020204020204" pitchFamily="34" charset="-122"/>
                <a:ea typeface="微软雅黑" panose="020B0503020204020204" pitchFamily="34" charset="-122"/>
              </a:rPr>
              <a:t>         注：（</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）杯口直径约</a:t>
            </a:r>
            <a:r>
              <a:rPr lang="en-US" altLang="zh-CN" dirty="0">
                <a:latin typeface="微软雅黑" panose="020B0503020204020204" pitchFamily="34" charset="-122"/>
                <a:ea typeface="微软雅黑" panose="020B0503020204020204" pitchFamily="34" charset="-122"/>
              </a:rPr>
              <a:t>7.5</a:t>
            </a:r>
            <a:r>
              <a:rPr lang="zh-CN" altLang="en-US" dirty="0">
                <a:latin typeface="微软雅黑" panose="020B0503020204020204" pitchFamily="34" charset="-122"/>
                <a:ea typeface="微软雅黑" panose="020B0503020204020204" pitchFamily="34" charset="-122"/>
              </a:rPr>
              <a:t>厘米，杯底直径约</a:t>
            </a:r>
            <a:r>
              <a:rPr lang="en-US" altLang="zh-CN" dirty="0">
                <a:latin typeface="微软雅黑" panose="020B0503020204020204" pitchFamily="34" charset="-122"/>
                <a:ea typeface="微软雅黑" panose="020B0503020204020204" pitchFamily="34" charset="-122"/>
              </a:rPr>
              <a:t>5.3</a:t>
            </a:r>
            <a:r>
              <a:rPr lang="zh-CN" altLang="en-US" dirty="0">
                <a:latin typeface="微软雅黑" panose="020B0503020204020204" pitchFamily="34" charset="-122"/>
                <a:ea typeface="微软雅黑" panose="020B0503020204020204" pitchFamily="34" charset="-122"/>
              </a:rPr>
              <a:t>厘米，高度约</a:t>
            </a:r>
            <a:r>
              <a:rPr lang="en-US" altLang="zh-CN" dirty="0">
                <a:latin typeface="微软雅黑" panose="020B0503020204020204" pitchFamily="34" charset="-122"/>
                <a:ea typeface="微软雅黑" panose="020B0503020204020204" pitchFamily="34" charset="-122"/>
              </a:rPr>
              <a:t>8.6</a:t>
            </a:r>
            <a:r>
              <a:rPr lang="zh-CN" altLang="en-US" dirty="0">
                <a:latin typeface="微软雅黑" panose="020B0503020204020204" pitchFamily="34" charset="-122"/>
                <a:ea typeface="微软雅黑" panose="020B0503020204020204" pitchFamily="34" charset="-122"/>
              </a:rPr>
              <a:t>厘米，提倡旧杯再利用。杯口向下摆放。对纸杯的重量和颜色不作要求，纸杯内外可做一定程度的标记，但不得改变纸杯外部尺寸的大小和完整性。（</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）投放区为立方体，长、宽小于</a:t>
            </a:r>
            <a:r>
              <a:rPr lang="en-US" altLang="zh-CN" dirty="0">
                <a:latin typeface="微软雅黑" panose="020B0503020204020204" pitchFamily="34" charset="-122"/>
                <a:ea typeface="微软雅黑" panose="020B0503020204020204" pitchFamily="34" charset="-122"/>
              </a:rPr>
              <a:t>35</a:t>
            </a:r>
            <a:r>
              <a:rPr lang="zh-CN" altLang="en-US" dirty="0">
                <a:latin typeface="微软雅黑" panose="020B0503020204020204" pitchFamily="34" charset="-122"/>
                <a:ea typeface="微软雅黑" panose="020B0503020204020204" pitchFamily="34" charset="-122"/>
              </a:rPr>
              <a:t>厘米、高小于</a:t>
            </a:r>
            <a:r>
              <a:rPr lang="en-US" altLang="zh-CN" dirty="0">
                <a:latin typeface="微软雅黑" panose="020B0503020204020204" pitchFamily="34" charset="-122"/>
                <a:ea typeface="微软雅黑" panose="020B0503020204020204" pitchFamily="34" charset="-122"/>
              </a:rPr>
              <a:t>15</a:t>
            </a:r>
            <a:r>
              <a:rPr lang="zh-CN" altLang="en-US" dirty="0">
                <a:latin typeface="微软雅黑" panose="020B0503020204020204" pitchFamily="34" charset="-122"/>
                <a:ea typeface="微软雅黑" panose="020B0503020204020204" pitchFamily="34" charset="-122"/>
              </a:rPr>
              <a:t>厘米。</a:t>
            </a:r>
          </a:p>
        </p:txBody>
      </p:sp>
      <p:pic>
        <p:nvPicPr>
          <p:cNvPr id="7" name="图片 6">
            <a:extLst>
              <a:ext uri="{FF2B5EF4-FFF2-40B4-BE49-F238E27FC236}">
                <a16:creationId xmlns:a16="http://schemas.microsoft.com/office/drawing/2014/main" id="{7A9CB29A-8333-4868-AA98-6AD81195B314}"/>
              </a:ext>
            </a:extLst>
          </p:cNvPr>
          <p:cNvPicPr>
            <a:picLocks noChangeAspect="1"/>
          </p:cNvPicPr>
          <p:nvPr/>
        </p:nvPicPr>
        <p:blipFill>
          <a:blip r:embed="rId3"/>
          <a:stretch>
            <a:fillRect/>
          </a:stretch>
        </p:blipFill>
        <p:spPr>
          <a:xfrm>
            <a:off x="3153695" y="3001843"/>
            <a:ext cx="4957080" cy="2335088"/>
          </a:xfrm>
          <a:prstGeom prst="rect">
            <a:avLst/>
          </a:prstGeom>
        </p:spPr>
      </p:pic>
      <p:sp>
        <p:nvSpPr>
          <p:cNvPr id="15" name="文本框 14">
            <a:extLst>
              <a:ext uri="{FF2B5EF4-FFF2-40B4-BE49-F238E27FC236}">
                <a16:creationId xmlns:a16="http://schemas.microsoft.com/office/drawing/2014/main" id="{773B65BF-D417-4D4D-98D0-6405ADB888EE}"/>
              </a:ext>
            </a:extLst>
          </p:cNvPr>
          <p:cNvSpPr txBox="1"/>
          <p:nvPr/>
        </p:nvSpPr>
        <p:spPr>
          <a:xfrm>
            <a:off x="1296987" y="5529401"/>
            <a:ext cx="8658957" cy="1200329"/>
          </a:xfrm>
          <a:prstGeom prst="rect">
            <a:avLst/>
          </a:prstGeom>
          <a:noFill/>
        </p:spPr>
        <p:txBody>
          <a:bodyPr wrap="square">
            <a:spAutoFit/>
          </a:bodyPr>
          <a:lstStyle/>
          <a:p>
            <a:r>
              <a:rPr lang="zh-CN" altLang="en-US" dirty="0"/>
              <a:t>      我们先对规则解读：首先要求无人机需要携带夹具或者其他工具可以搬运起纸杯，其次任务包括降落拾取或飞行拾取，要垂直箱体上方，否则视为搬运无效。</a:t>
            </a:r>
          </a:p>
          <a:p>
            <a:r>
              <a:rPr lang="zh-CN" altLang="en-US" dirty="0"/>
              <a:t>说明：本任务的考察重点有两个第一就是无人机在定位上的应用；第二对于舵机夹具的应用。</a:t>
            </a:r>
          </a:p>
        </p:txBody>
      </p:sp>
      <p:pic>
        <p:nvPicPr>
          <p:cNvPr id="10" name="图片 9" descr="徽标, 公司名称&#10;&#10;描述已自动生成">
            <a:extLst>
              <a:ext uri="{FF2B5EF4-FFF2-40B4-BE49-F238E27FC236}">
                <a16:creationId xmlns:a16="http://schemas.microsoft.com/office/drawing/2014/main" id="{137A8EDB-3028-9E49-6114-A1FAC80C47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4510" y="153992"/>
            <a:ext cx="1282147" cy="422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B1B8B199-CC59-4D06-A730-E13056736897}"/>
              </a:ext>
            </a:extLst>
          </p:cNvPr>
          <p:cNvSpPr txBox="1"/>
          <p:nvPr/>
        </p:nvSpPr>
        <p:spPr>
          <a:xfrm>
            <a:off x="1263893" y="940667"/>
            <a:ext cx="10078183" cy="1885131"/>
          </a:xfrm>
          <a:prstGeom prst="rect">
            <a:avLst/>
          </a:prstGeom>
          <a:noFill/>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       搬运纸杯任务需要用到舵机夹具模块，舵机主要是由外壳、电路板、驱动马达、减速器与位置检测元件所构成。其工作原理是由接收机发出讯号给舵机，经由电路板上的 </a:t>
            </a:r>
            <a:r>
              <a:rPr lang="en-US" altLang="zh-CN" sz="2000" dirty="0">
                <a:latin typeface="微软雅黑" panose="020B0503020204020204" pitchFamily="34" charset="-122"/>
                <a:ea typeface="微软雅黑" panose="020B0503020204020204" pitchFamily="34" charset="-122"/>
              </a:rPr>
              <a:t>IC</a:t>
            </a:r>
            <a:r>
              <a:rPr lang="zh-CN" altLang="en-US" sz="2000" dirty="0">
                <a:latin typeface="微软雅黑" panose="020B0503020204020204" pitchFamily="34" charset="-122"/>
                <a:ea typeface="微软雅黑" panose="020B0503020204020204" pitchFamily="34" charset="-122"/>
              </a:rPr>
              <a:t>驱动无核心马达开始转动，透过减速齿轮将动力传至摆臂，同时由位置检测器送回讯号，判断是否已经到达定位</a:t>
            </a:r>
            <a:r>
              <a:rPr lang="zh-CN" altLang="en-US" dirty="0"/>
              <a:t>。</a:t>
            </a:r>
          </a:p>
        </p:txBody>
      </p:sp>
      <p:pic>
        <p:nvPicPr>
          <p:cNvPr id="6" name="图片 5">
            <a:extLst>
              <a:ext uri="{FF2B5EF4-FFF2-40B4-BE49-F238E27FC236}">
                <a16:creationId xmlns:a16="http://schemas.microsoft.com/office/drawing/2014/main" id="{75A7AD13-935E-4B89-9E1D-68CF3145B296}"/>
              </a:ext>
            </a:extLst>
          </p:cNvPr>
          <p:cNvPicPr>
            <a:picLocks noChangeAspect="1"/>
          </p:cNvPicPr>
          <p:nvPr/>
        </p:nvPicPr>
        <p:blipFill>
          <a:blip r:embed="rId2"/>
          <a:stretch>
            <a:fillRect/>
          </a:stretch>
        </p:blipFill>
        <p:spPr>
          <a:xfrm>
            <a:off x="3292261" y="2825798"/>
            <a:ext cx="5607478" cy="2836948"/>
          </a:xfrm>
          <a:prstGeom prst="rect">
            <a:avLst/>
          </a:prstGeom>
        </p:spPr>
      </p:pic>
      <p:cxnSp>
        <p:nvCxnSpPr>
          <p:cNvPr id="7" name="直接连接符 6">
            <a:extLst>
              <a:ext uri="{FF2B5EF4-FFF2-40B4-BE49-F238E27FC236}">
                <a16:creationId xmlns:a16="http://schemas.microsoft.com/office/drawing/2014/main" id="{8F14C403-C8E3-4A99-9768-D778825D8B55}"/>
              </a:ext>
            </a:extLst>
          </p:cNvPr>
          <p:cNvCxnSpPr>
            <a:cxnSpLocks/>
          </p:cNvCxnSpPr>
          <p:nvPr/>
        </p:nvCxnSpPr>
        <p:spPr>
          <a:xfrm flipV="1">
            <a:off x="255270" y="629523"/>
            <a:ext cx="3507838" cy="1032"/>
          </a:xfrm>
          <a:prstGeom prst="line">
            <a:avLst/>
          </a:prstGeom>
          <a:ln w="28575" cmpd="sng">
            <a:solidFill>
              <a:srgbClr val="428F85"/>
            </a:solidFill>
            <a:prstDash val="solid"/>
          </a:ln>
        </p:spPr>
        <p:style>
          <a:lnRef idx="3">
            <a:schemeClr val="dk1"/>
          </a:lnRef>
          <a:fillRef idx="0">
            <a:schemeClr val="dk1"/>
          </a:fillRef>
          <a:effectRef idx="2">
            <a:schemeClr val="dk1"/>
          </a:effectRef>
          <a:fontRef idx="minor">
            <a:schemeClr val="tx1"/>
          </a:fontRef>
        </p:style>
      </p:cxnSp>
      <p:sp>
        <p:nvSpPr>
          <p:cNvPr id="8" name="文本框 7">
            <a:extLst>
              <a:ext uri="{FF2B5EF4-FFF2-40B4-BE49-F238E27FC236}">
                <a16:creationId xmlns:a16="http://schemas.microsoft.com/office/drawing/2014/main" id="{4B5AF146-A263-4623-9CCF-E5D3811B1978}"/>
              </a:ext>
            </a:extLst>
          </p:cNvPr>
          <p:cNvSpPr txBox="1"/>
          <p:nvPr/>
        </p:nvSpPr>
        <p:spPr>
          <a:xfrm>
            <a:off x="255270" y="262255"/>
            <a:ext cx="2083435" cy="369332"/>
          </a:xfrm>
          <a:prstGeom prst="rect">
            <a:avLst/>
          </a:prstGeom>
          <a:solidFill>
            <a:srgbClr val="428F85"/>
          </a:solidFill>
          <a:ln>
            <a:solidFill>
              <a:srgbClr val="428F8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dirty="0"/>
              <a:t>一、搬运纸杯规则</a:t>
            </a:r>
          </a:p>
        </p:txBody>
      </p:sp>
      <p:sp>
        <p:nvSpPr>
          <p:cNvPr id="9" name="文本框 8">
            <a:extLst>
              <a:ext uri="{FF2B5EF4-FFF2-40B4-BE49-F238E27FC236}">
                <a16:creationId xmlns:a16="http://schemas.microsoft.com/office/drawing/2014/main" id="{CE3D7C37-C7E4-4B94-99EF-4180DE50DF3A}"/>
              </a:ext>
            </a:extLst>
          </p:cNvPr>
          <p:cNvSpPr txBox="1"/>
          <p:nvPr/>
        </p:nvSpPr>
        <p:spPr>
          <a:xfrm>
            <a:off x="2449830" y="261223"/>
            <a:ext cx="2083435" cy="36830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舵机简介</a:t>
            </a:r>
          </a:p>
        </p:txBody>
      </p:sp>
      <p:pic>
        <p:nvPicPr>
          <p:cNvPr id="11" name="图片 10" descr="图片8">
            <a:extLst>
              <a:ext uri="{FF2B5EF4-FFF2-40B4-BE49-F238E27FC236}">
                <a16:creationId xmlns:a16="http://schemas.microsoft.com/office/drawing/2014/main" id="{4D8EE0F3-606D-4F36-81BA-36D87341E502}"/>
              </a:ext>
            </a:extLst>
          </p:cNvPr>
          <p:cNvPicPr>
            <a:picLocks noChangeAspect="1"/>
          </p:cNvPicPr>
          <p:nvPr/>
        </p:nvPicPr>
        <p:blipFill>
          <a:blip r:embed="rId3"/>
          <a:stretch>
            <a:fillRect/>
          </a:stretch>
        </p:blipFill>
        <p:spPr>
          <a:xfrm>
            <a:off x="1" y="1479171"/>
            <a:ext cx="1793630" cy="5378194"/>
          </a:xfrm>
          <a:prstGeom prst="rect">
            <a:avLst/>
          </a:prstGeom>
        </p:spPr>
      </p:pic>
      <p:pic>
        <p:nvPicPr>
          <p:cNvPr id="12" name="图片 11" descr="图片5">
            <a:extLst>
              <a:ext uri="{FF2B5EF4-FFF2-40B4-BE49-F238E27FC236}">
                <a16:creationId xmlns:a16="http://schemas.microsoft.com/office/drawing/2014/main" id="{B3E3CABF-9C8A-428F-AA92-14CEAED13845}"/>
              </a:ext>
            </a:extLst>
          </p:cNvPr>
          <p:cNvPicPr>
            <a:picLocks noChangeAspect="1"/>
          </p:cNvPicPr>
          <p:nvPr/>
        </p:nvPicPr>
        <p:blipFill>
          <a:blip r:embed="rId4"/>
          <a:stretch>
            <a:fillRect/>
          </a:stretch>
        </p:blipFill>
        <p:spPr>
          <a:xfrm>
            <a:off x="10143490" y="4752340"/>
            <a:ext cx="1977390" cy="1977390"/>
          </a:xfrm>
          <a:prstGeom prst="rect">
            <a:avLst/>
          </a:prstGeom>
        </p:spPr>
      </p:pic>
      <p:pic>
        <p:nvPicPr>
          <p:cNvPr id="10" name="图片 9" descr="徽标, 公司名称&#10;&#10;描述已自动生成">
            <a:extLst>
              <a:ext uri="{FF2B5EF4-FFF2-40B4-BE49-F238E27FC236}">
                <a16:creationId xmlns:a16="http://schemas.microsoft.com/office/drawing/2014/main" id="{11B7C5E9-C22D-2C34-3775-D68777886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4510" y="153992"/>
            <a:ext cx="1282147" cy="422591"/>
          </a:xfrm>
          <a:prstGeom prst="rect">
            <a:avLst/>
          </a:prstGeom>
        </p:spPr>
      </p:pic>
    </p:spTree>
    <p:extLst>
      <p:ext uri="{BB962C8B-B14F-4D97-AF65-F5344CB8AC3E}">
        <p14:creationId xmlns:p14="http://schemas.microsoft.com/office/powerpoint/2010/main" val="1621395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5"/>
          <p:cNvPicPr>
            <a:picLocks noChangeAspect="1"/>
          </p:cNvPicPr>
          <p:nvPr/>
        </p:nvPicPr>
        <p:blipFill>
          <a:blip r:embed="rId2"/>
          <a:stretch>
            <a:fillRect/>
          </a:stretch>
        </p:blipFill>
        <p:spPr>
          <a:xfrm>
            <a:off x="10319385" y="4973955"/>
            <a:ext cx="1801495" cy="1801495"/>
          </a:xfrm>
          <a:prstGeom prst="rect">
            <a:avLst/>
          </a:prstGeom>
        </p:spPr>
      </p:pic>
      <p:cxnSp>
        <p:nvCxnSpPr>
          <p:cNvPr id="9" name="直接连接符 8"/>
          <p:cNvCxnSpPr/>
          <p:nvPr/>
        </p:nvCxnSpPr>
        <p:spPr>
          <a:xfrm flipV="1">
            <a:off x="255270" y="603250"/>
            <a:ext cx="4562475" cy="27305"/>
          </a:xfrm>
          <a:prstGeom prst="line">
            <a:avLst/>
          </a:prstGeom>
          <a:ln w="28575" cmpd="sng">
            <a:solidFill>
              <a:srgbClr val="428F85"/>
            </a:solidFill>
            <a:prstDash val="solid"/>
          </a:ln>
        </p:spPr>
        <p:style>
          <a:lnRef idx="3">
            <a:schemeClr val="dk1"/>
          </a:lnRef>
          <a:fillRef idx="0">
            <a:schemeClr val="dk1"/>
          </a:fillRef>
          <a:effectRef idx="2">
            <a:schemeClr val="dk1"/>
          </a:effectRef>
          <a:fontRef idx="minor">
            <a:schemeClr val="tx1"/>
          </a:fontRef>
        </p:style>
      </p:cxnSp>
      <p:sp>
        <p:nvSpPr>
          <p:cNvPr id="12" name="文本框 11"/>
          <p:cNvSpPr txBox="1"/>
          <p:nvPr/>
        </p:nvSpPr>
        <p:spPr>
          <a:xfrm>
            <a:off x="255270" y="262255"/>
            <a:ext cx="1718945" cy="368300"/>
          </a:xfrm>
          <a:prstGeom prst="rect">
            <a:avLst/>
          </a:prstGeom>
          <a:solidFill>
            <a:srgbClr val="428F85"/>
          </a:solidFill>
          <a:ln>
            <a:solidFill>
              <a:srgbClr val="428F8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dirty="0"/>
              <a:t>二、物料准备</a:t>
            </a:r>
          </a:p>
        </p:txBody>
      </p:sp>
      <p:sp>
        <p:nvSpPr>
          <p:cNvPr id="14" name="文本框 13"/>
          <p:cNvSpPr txBox="1"/>
          <p:nvPr/>
        </p:nvSpPr>
        <p:spPr>
          <a:xfrm>
            <a:off x="2460625" y="260350"/>
            <a:ext cx="2083435" cy="36830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物料表</a:t>
            </a:r>
          </a:p>
        </p:txBody>
      </p:sp>
      <p:sp>
        <p:nvSpPr>
          <p:cNvPr id="42" name="文本框 41">
            <a:extLst>
              <a:ext uri="{FF2B5EF4-FFF2-40B4-BE49-F238E27FC236}">
                <a16:creationId xmlns:a16="http://schemas.microsoft.com/office/drawing/2014/main" id="{056E12A8-ADE8-4484-9353-80988D35DFC8}"/>
              </a:ext>
            </a:extLst>
          </p:cNvPr>
          <p:cNvSpPr txBox="1"/>
          <p:nvPr/>
        </p:nvSpPr>
        <p:spPr>
          <a:xfrm>
            <a:off x="1154097" y="819004"/>
            <a:ext cx="8620217" cy="1418915"/>
          </a:xfrm>
          <a:prstGeom prst="rect">
            <a:avLst/>
          </a:prstGeom>
          <a:noFill/>
        </p:spPr>
        <p:txBody>
          <a:bodyPr wrap="square">
            <a:spAutoFit/>
          </a:bodyPr>
          <a:lstStyle/>
          <a:p>
            <a:pPr indent="355600" algn="just">
              <a:lnSpc>
                <a:spcPct val="150000"/>
              </a:lnSpc>
              <a:spcBef>
                <a:spcPts val="600"/>
              </a:spcBef>
              <a:spcAft>
                <a:spcPts val="600"/>
              </a:spcAft>
            </a:pPr>
            <a:r>
              <a:rPr lang="en-US" altLang="zh-CN" sz="2000" kern="100" dirty="0">
                <a:effectLst/>
                <a:latin typeface="Times New Roman" panose="02020603050405020304" pitchFamily="18" charset="0"/>
                <a:ea typeface="宋体" panose="02010600030101010101" pitchFamily="2" charset="-122"/>
                <a:cs typeface="华文楷体" panose="02010600040101010101" pitchFamily="2" charset="-122"/>
              </a:rPr>
              <a:t>   </a:t>
            </a:r>
            <a:r>
              <a:rPr lang="zh-CN" altLang="zh-CN" sz="2000" kern="100" dirty="0">
                <a:effectLst/>
                <a:latin typeface="Times New Roman" panose="02020603050405020304" pitchFamily="18" charset="0"/>
                <a:ea typeface="宋体" panose="02010600030101010101" pitchFamily="2" charset="-122"/>
                <a:cs typeface="华文楷体" panose="02010600040101010101" pitchFamily="2" charset="-122"/>
              </a:rPr>
              <a:t>在完成任务之前我们要先想想一下，都需要准备什么物料、任务分几个步骤、有几种解决方案、最优的方案是什么、引申到生活中有哪些近似的情景。接下来我们就从这几方面展开。</a:t>
            </a:r>
            <a:endParaRPr lang="zh-CN" altLang="zh-CN" sz="2000" kern="100" dirty="0">
              <a:effectLst/>
              <a:latin typeface="Times New Roman" panose="02020603050405020304" pitchFamily="18" charset="0"/>
              <a:ea typeface="宋体" panose="02010600030101010101" pitchFamily="2" charset="-122"/>
            </a:endParaRPr>
          </a:p>
        </p:txBody>
      </p:sp>
      <p:graphicFrame>
        <p:nvGraphicFramePr>
          <p:cNvPr id="2" name="表格 1">
            <a:extLst>
              <a:ext uri="{FF2B5EF4-FFF2-40B4-BE49-F238E27FC236}">
                <a16:creationId xmlns:a16="http://schemas.microsoft.com/office/drawing/2014/main" id="{B1399D5F-30E1-44E3-91B3-A7C3A9C27B8C}"/>
              </a:ext>
            </a:extLst>
          </p:cNvPr>
          <p:cNvGraphicFramePr>
            <a:graphicFrameLocks noGrp="1"/>
          </p:cNvGraphicFramePr>
          <p:nvPr>
            <p:extLst>
              <p:ext uri="{D42A27DB-BD31-4B8C-83A1-F6EECF244321}">
                <p14:modId xmlns:p14="http://schemas.microsoft.com/office/powerpoint/2010/main" val="2929316697"/>
              </p:ext>
            </p:extLst>
          </p:nvPr>
        </p:nvGraphicFramePr>
        <p:xfrm>
          <a:off x="2299630" y="2237919"/>
          <a:ext cx="7474684" cy="4044460"/>
        </p:xfrm>
        <a:graphic>
          <a:graphicData uri="http://schemas.openxmlformats.org/drawingml/2006/table">
            <a:tbl>
              <a:tblPr firstRow="1" firstCol="1" bandRow="1"/>
              <a:tblGrid>
                <a:gridCol w="2472485">
                  <a:extLst>
                    <a:ext uri="{9D8B030D-6E8A-4147-A177-3AD203B41FA5}">
                      <a16:colId xmlns:a16="http://schemas.microsoft.com/office/drawing/2014/main" val="3469441540"/>
                    </a:ext>
                  </a:extLst>
                </a:gridCol>
                <a:gridCol w="1833126">
                  <a:extLst>
                    <a:ext uri="{9D8B030D-6E8A-4147-A177-3AD203B41FA5}">
                      <a16:colId xmlns:a16="http://schemas.microsoft.com/office/drawing/2014/main" val="3424022703"/>
                    </a:ext>
                  </a:extLst>
                </a:gridCol>
                <a:gridCol w="3169073">
                  <a:extLst>
                    <a:ext uri="{9D8B030D-6E8A-4147-A177-3AD203B41FA5}">
                      <a16:colId xmlns:a16="http://schemas.microsoft.com/office/drawing/2014/main" val="230388972"/>
                    </a:ext>
                  </a:extLst>
                </a:gridCol>
              </a:tblGrid>
              <a:tr h="404446">
                <a:tc>
                  <a:txBody>
                    <a:bodyPr/>
                    <a:lstStyle/>
                    <a:p>
                      <a:pPr algn="ctr">
                        <a:lnSpc>
                          <a:spcPts val="1900"/>
                        </a:lnSpc>
                        <a:spcBef>
                          <a:spcPts val="600"/>
                        </a:spcBef>
                        <a:spcAft>
                          <a:spcPts val="600"/>
                        </a:spcAft>
                      </a:pPr>
                      <a:r>
                        <a:rPr lang="zh-CN" sz="1600" b="1" kern="100">
                          <a:effectLst/>
                          <a:latin typeface="Times New Roman" panose="02020603050405020304" pitchFamily="18" charset="0"/>
                          <a:ea typeface="宋体" panose="02010600030101010101" pitchFamily="2" charset="-122"/>
                          <a:cs typeface="华文楷体" panose="02010600040101010101" pitchFamily="2" charset="-122"/>
                        </a:rPr>
                        <a:t>物料名称</a:t>
                      </a:r>
                      <a:endParaRPr lang="zh-CN" sz="160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Bef>
                          <a:spcPts val="600"/>
                        </a:spcBef>
                        <a:spcAft>
                          <a:spcPts val="600"/>
                        </a:spcAft>
                      </a:pPr>
                      <a:r>
                        <a:rPr lang="zh-CN" sz="1600" b="1" kern="100">
                          <a:effectLst/>
                          <a:latin typeface="Times New Roman" panose="02020603050405020304" pitchFamily="18" charset="0"/>
                          <a:ea typeface="宋体" panose="02010600030101010101" pitchFamily="2" charset="-122"/>
                          <a:cs typeface="华文楷体" panose="02010600040101010101" pitchFamily="2" charset="-122"/>
                        </a:rPr>
                        <a:t>数量</a:t>
                      </a:r>
                      <a:endParaRPr lang="zh-CN" sz="160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Bef>
                          <a:spcPts val="600"/>
                        </a:spcBef>
                        <a:spcAft>
                          <a:spcPts val="600"/>
                        </a:spcAft>
                      </a:pPr>
                      <a:r>
                        <a:rPr lang="zh-CN" sz="1600" b="1" kern="100">
                          <a:effectLst/>
                          <a:latin typeface="Times New Roman" panose="02020603050405020304" pitchFamily="18" charset="0"/>
                          <a:ea typeface="宋体" panose="02010600030101010101" pitchFamily="2" charset="-122"/>
                          <a:cs typeface="华文楷体" panose="02010600040101010101" pitchFamily="2" charset="-122"/>
                        </a:rPr>
                        <a:t>备注</a:t>
                      </a:r>
                      <a:endParaRPr lang="zh-CN" sz="160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7626412"/>
                  </a:ext>
                </a:extLst>
              </a:tr>
              <a:tr h="404446">
                <a:tc>
                  <a:txBody>
                    <a:bodyPr/>
                    <a:lstStyle/>
                    <a:p>
                      <a:pPr algn="ctr">
                        <a:lnSpc>
                          <a:spcPts val="1900"/>
                        </a:lnSpc>
                        <a:spcBef>
                          <a:spcPts val="600"/>
                        </a:spcBef>
                        <a:spcAft>
                          <a:spcPts val="600"/>
                        </a:spcAft>
                      </a:pPr>
                      <a:r>
                        <a:rPr lang="zh-CN" sz="1600" kern="100">
                          <a:effectLst/>
                          <a:latin typeface="Times New Roman" panose="02020603050405020304" pitchFamily="18" charset="0"/>
                          <a:ea typeface="宋体" panose="02010600030101010101" pitchFamily="2" charset="-122"/>
                          <a:cs typeface="华文楷体" panose="02010600040101010101" pitchFamily="2" charset="-122"/>
                        </a:rPr>
                        <a:t>编程无人机</a:t>
                      </a:r>
                      <a:endParaRPr lang="zh-CN" sz="160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Bef>
                          <a:spcPts val="600"/>
                        </a:spcBef>
                        <a:spcAft>
                          <a:spcPts val="600"/>
                        </a:spcAft>
                      </a:pPr>
                      <a:r>
                        <a:rPr lang="en-US" sz="1600" kern="100">
                          <a:effectLst/>
                          <a:latin typeface="宋体" panose="02010600030101010101" pitchFamily="2" charset="-122"/>
                          <a:ea typeface="宋体" panose="02010600030101010101" pitchFamily="2" charset="-122"/>
                          <a:cs typeface="华文楷体" panose="02010600040101010101" pitchFamily="2" charset="-122"/>
                        </a:rPr>
                        <a:t>1</a:t>
                      </a:r>
                      <a:r>
                        <a:rPr lang="zh-CN" sz="1600" kern="100">
                          <a:effectLst/>
                          <a:latin typeface="Times New Roman" panose="02020603050405020304" pitchFamily="18" charset="0"/>
                          <a:ea typeface="宋体" panose="02010600030101010101" pitchFamily="2" charset="-122"/>
                          <a:cs typeface="华文楷体" panose="02010600040101010101" pitchFamily="2" charset="-122"/>
                        </a:rPr>
                        <a:t>架</a:t>
                      </a:r>
                      <a:endParaRPr lang="zh-CN" sz="160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Bef>
                          <a:spcPts val="600"/>
                        </a:spcBef>
                        <a:spcAft>
                          <a:spcPts val="600"/>
                        </a:spcAft>
                      </a:pPr>
                      <a:r>
                        <a:rPr lang="zh-CN" sz="1600" kern="100">
                          <a:effectLst/>
                          <a:latin typeface="Times New Roman" panose="02020603050405020304" pitchFamily="18" charset="0"/>
                          <a:ea typeface="宋体" panose="02010600030101010101" pitchFamily="2" charset="-122"/>
                          <a:cs typeface="华文楷体" panose="02010600040101010101" pitchFamily="2" charset="-122"/>
                        </a:rPr>
                        <a:t>开源</a:t>
                      </a:r>
                      <a:endParaRPr lang="zh-CN" sz="160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9793595"/>
                  </a:ext>
                </a:extLst>
              </a:tr>
              <a:tr h="404446">
                <a:tc>
                  <a:txBody>
                    <a:bodyPr/>
                    <a:lstStyle/>
                    <a:p>
                      <a:pPr algn="ctr">
                        <a:lnSpc>
                          <a:spcPts val="1900"/>
                        </a:lnSpc>
                        <a:spcBef>
                          <a:spcPts val="600"/>
                        </a:spcBef>
                        <a:spcAft>
                          <a:spcPts val="600"/>
                        </a:spcAft>
                      </a:pPr>
                      <a:r>
                        <a:rPr lang="zh-CN" sz="1600" kern="100">
                          <a:effectLst/>
                          <a:latin typeface="Times New Roman" panose="02020603050405020304" pitchFamily="18" charset="0"/>
                          <a:ea typeface="宋体" panose="02010600030101010101" pitchFamily="2" charset="-122"/>
                          <a:cs typeface="华文楷体" panose="02010600040101010101" pitchFamily="2" charset="-122"/>
                        </a:rPr>
                        <a:t>纸杯</a:t>
                      </a:r>
                      <a:endParaRPr lang="zh-CN" sz="160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Bef>
                          <a:spcPts val="600"/>
                        </a:spcBef>
                        <a:spcAft>
                          <a:spcPts val="600"/>
                        </a:spcAft>
                      </a:pPr>
                      <a:r>
                        <a:rPr lang="en-US" sz="1600" kern="100">
                          <a:effectLst/>
                          <a:latin typeface="宋体" panose="02010600030101010101" pitchFamily="2" charset="-122"/>
                          <a:ea typeface="宋体" panose="02010600030101010101" pitchFamily="2" charset="-122"/>
                          <a:cs typeface="华文楷体" panose="02010600040101010101" pitchFamily="2" charset="-122"/>
                        </a:rPr>
                        <a:t>1</a:t>
                      </a:r>
                      <a:r>
                        <a:rPr lang="zh-CN" sz="1600" kern="100">
                          <a:effectLst/>
                          <a:latin typeface="Times New Roman" panose="02020603050405020304" pitchFamily="18" charset="0"/>
                          <a:ea typeface="宋体" panose="02010600030101010101" pitchFamily="2" charset="-122"/>
                          <a:cs typeface="华文楷体" panose="02010600040101010101" pitchFamily="2" charset="-122"/>
                        </a:rPr>
                        <a:t>个</a:t>
                      </a:r>
                      <a:endParaRPr lang="zh-CN" sz="160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Bef>
                          <a:spcPts val="600"/>
                        </a:spcBef>
                        <a:spcAft>
                          <a:spcPts val="600"/>
                        </a:spcAft>
                      </a:pPr>
                      <a:r>
                        <a:rPr lang="zh-CN" sz="1600" kern="100">
                          <a:effectLst/>
                          <a:latin typeface="Times New Roman" panose="02020603050405020304" pitchFamily="18" charset="0"/>
                          <a:ea typeface="宋体" panose="02010600030101010101" pitchFamily="2" charset="-122"/>
                          <a:cs typeface="华文楷体" panose="02010600040101010101" pitchFamily="2" charset="-122"/>
                        </a:rPr>
                        <a:t>生活中常用</a:t>
                      </a:r>
                      <a:endParaRPr lang="zh-CN" sz="160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7937041"/>
                  </a:ext>
                </a:extLst>
              </a:tr>
              <a:tr h="404446">
                <a:tc>
                  <a:txBody>
                    <a:bodyPr/>
                    <a:lstStyle/>
                    <a:p>
                      <a:pPr algn="ctr">
                        <a:lnSpc>
                          <a:spcPts val="1900"/>
                        </a:lnSpc>
                        <a:spcBef>
                          <a:spcPts val="600"/>
                        </a:spcBef>
                        <a:spcAft>
                          <a:spcPts val="600"/>
                        </a:spcAft>
                      </a:pPr>
                      <a:r>
                        <a:rPr lang="en-US" sz="1600" kern="100">
                          <a:effectLst/>
                          <a:latin typeface="宋体" panose="02010600030101010101" pitchFamily="2" charset="-122"/>
                          <a:ea typeface="宋体" panose="02010600030101010101" pitchFamily="2" charset="-122"/>
                          <a:cs typeface="华文楷体" panose="02010600040101010101" pitchFamily="2" charset="-122"/>
                        </a:rPr>
                        <a:t>XXXX</a:t>
                      </a:r>
                      <a:endParaRPr lang="zh-CN" sz="160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Bef>
                          <a:spcPts val="600"/>
                        </a:spcBef>
                        <a:spcAft>
                          <a:spcPts val="600"/>
                        </a:spcAft>
                      </a:pPr>
                      <a:r>
                        <a:rPr lang="en-US" sz="1600" kern="100">
                          <a:effectLst/>
                          <a:latin typeface="宋体" panose="02010600030101010101" pitchFamily="2" charset="-122"/>
                          <a:ea typeface="宋体" panose="02010600030101010101" pitchFamily="2" charset="-122"/>
                          <a:cs typeface="华文楷体" panose="02010600040101010101" pitchFamily="2" charset="-122"/>
                        </a:rPr>
                        <a:t>XX</a:t>
                      </a:r>
                      <a:endParaRPr lang="zh-CN" sz="160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Bef>
                          <a:spcPts val="600"/>
                        </a:spcBef>
                        <a:spcAft>
                          <a:spcPts val="600"/>
                        </a:spcAft>
                      </a:pPr>
                      <a:r>
                        <a:rPr lang="en-US" sz="1600" kern="100">
                          <a:effectLst/>
                          <a:latin typeface="宋体" panose="02010600030101010101" pitchFamily="2" charset="-122"/>
                          <a:ea typeface="宋体" panose="02010600030101010101" pitchFamily="2" charset="-122"/>
                          <a:cs typeface="华文楷体" panose="02010600040101010101" pitchFamily="2" charset="-122"/>
                        </a:rPr>
                        <a:t>XXXX</a:t>
                      </a:r>
                      <a:endParaRPr lang="zh-CN" sz="160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2599246"/>
                  </a:ext>
                </a:extLst>
              </a:tr>
              <a:tr h="404446">
                <a:tc>
                  <a:txBody>
                    <a:bodyPr/>
                    <a:lstStyle/>
                    <a:p>
                      <a:pPr algn="ctr">
                        <a:lnSpc>
                          <a:spcPts val="1900"/>
                        </a:lnSpc>
                        <a:spcBef>
                          <a:spcPts val="600"/>
                        </a:spcBef>
                        <a:spcAft>
                          <a:spcPts val="600"/>
                        </a:spcAft>
                      </a:pPr>
                      <a:r>
                        <a:rPr lang="zh-CN" sz="1600" kern="100">
                          <a:effectLst/>
                          <a:latin typeface="Times New Roman" panose="02020603050405020304" pitchFamily="18" charset="0"/>
                          <a:ea typeface="宋体" panose="02010600030101010101" pitchFamily="2" charset="-122"/>
                          <a:cs typeface="华文楷体" panose="02010600040101010101" pitchFamily="2" charset="-122"/>
                        </a:rPr>
                        <a:t>遥控手柄</a:t>
                      </a:r>
                      <a:endParaRPr lang="zh-CN" sz="160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Bef>
                          <a:spcPts val="600"/>
                        </a:spcBef>
                        <a:spcAft>
                          <a:spcPts val="600"/>
                        </a:spcAft>
                      </a:pPr>
                      <a:r>
                        <a:rPr lang="en-US" sz="1600" kern="100">
                          <a:effectLst/>
                          <a:latin typeface="宋体" panose="02010600030101010101" pitchFamily="2" charset="-122"/>
                          <a:ea typeface="宋体" panose="02010600030101010101" pitchFamily="2" charset="-122"/>
                          <a:cs typeface="华文楷体" panose="02010600040101010101" pitchFamily="2" charset="-122"/>
                        </a:rPr>
                        <a:t>1</a:t>
                      </a:r>
                      <a:r>
                        <a:rPr lang="zh-CN" sz="1600" kern="100">
                          <a:effectLst/>
                          <a:latin typeface="Times New Roman" panose="02020603050405020304" pitchFamily="18" charset="0"/>
                          <a:ea typeface="宋体" panose="02010600030101010101" pitchFamily="2" charset="-122"/>
                          <a:cs typeface="华文楷体" panose="02010600040101010101" pitchFamily="2" charset="-122"/>
                        </a:rPr>
                        <a:t>个</a:t>
                      </a:r>
                      <a:endParaRPr lang="zh-CN" sz="160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Bef>
                          <a:spcPts val="600"/>
                        </a:spcBef>
                        <a:spcAft>
                          <a:spcPts val="600"/>
                        </a:spcAft>
                      </a:pPr>
                      <a:r>
                        <a:rPr lang="zh-CN" sz="1600" kern="100">
                          <a:effectLst/>
                          <a:latin typeface="Times New Roman" panose="02020603050405020304" pitchFamily="18" charset="0"/>
                          <a:ea typeface="宋体" panose="02010600030101010101" pitchFamily="2" charset="-122"/>
                          <a:cs typeface="华文楷体" panose="02010600040101010101" pitchFamily="2" charset="-122"/>
                        </a:rPr>
                        <a:t>匹配无人机</a:t>
                      </a:r>
                      <a:endParaRPr lang="zh-CN" sz="160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9264929"/>
                  </a:ext>
                </a:extLst>
              </a:tr>
              <a:tr h="404446">
                <a:tc>
                  <a:txBody>
                    <a:bodyPr/>
                    <a:lstStyle/>
                    <a:p>
                      <a:pPr algn="ctr">
                        <a:lnSpc>
                          <a:spcPts val="1900"/>
                        </a:lnSpc>
                        <a:spcBef>
                          <a:spcPts val="600"/>
                        </a:spcBef>
                        <a:spcAft>
                          <a:spcPts val="600"/>
                        </a:spcAft>
                      </a:pPr>
                      <a:r>
                        <a:rPr lang="zh-CN" sz="1600" kern="100">
                          <a:effectLst/>
                          <a:latin typeface="Times New Roman" panose="02020603050405020304" pitchFamily="18" charset="0"/>
                          <a:ea typeface="宋体" panose="02010600030101010101" pitchFamily="2" charset="-122"/>
                          <a:cs typeface="华文楷体" panose="02010600040101010101" pitchFamily="2" charset="-122"/>
                        </a:rPr>
                        <a:t>电脑</a:t>
                      </a:r>
                      <a:endParaRPr lang="zh-CN" sz="160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Bef>
                          <a:spcPts val="600"/>
                        </a:spcBef>
                        <a:spcAft>
                          <a:spcPts val="600"/>
                        </a:spcAft>
                      </a:pPr>
                      <a:r>
                        <a:rPr lang="en-US" sz="1600" kern="100">
                          <a:effectLst/>
                          <a:latin typeface="宋体" panose="02010600030101010101" pitchFamily="2" charset="-122"/>
                          <a:ea typeface="宋体" panose="02010600030101010101" pitchFamily="2" charset="-122"/>
                          <a:cs typeface="华文楷体" panose="02010600040101010101" pitchFamily="2" charset="-122"/>
                        </a:rPr>
                        <a:t>1</a:t>
                      </a:r>
                      <a:r>
                        <a:rPr lang="zh-CN" sz="1600" kern="100">
                          <a:effectLst/>
                          <a:latin typeface="Times New Roman" panose="02020603050405020304" pitchFamily="18" charset="0"/>
                          <a:ea typeface="宋体" panose="02010600030101010101" pitchFamily="2" charset="-122"/>
                          <a:cs typeface="华文楷体" panose="02010600040101010101" pitchFamily="2" charset="-122"/>
                        </a:rPr>
                        <a:t>台</a:t>
                      </a:r>
                      <a:endParaRPr lang="zh-CN" sz="160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Bef>
                          <a:spcPts val="600"/>
                        </a:spcBef>
                        <a:spcAft>
                          <a:spcPts val="600"/>
                        </a:spcAft>
                      </a:pPr>
                      <a:r>
                        <a:rPr lang="zh-CN" sz="1600" kern="100">
                          <a:effectLst/>
                          <a:latin typeface="Times New Roman" panose="02020603050405020304" pitchFamily="18" charset="0"/>
                          <a:ea typeface="宋体" panose="02010600030101010101" pitchFamily="2" charset="-122"/>
                          <a:cs typeface="华文楷体" panose="02010600040101010101" pitchFamily="2" charset="-122"/>
                        </a:rPr>
                        <a:t>用笔记本最好</a:t>
                      </a:r>
                      <a:endParaRPr lang="zh-CN" sz="160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9316499"/>
                  </a:ext>
                </a:extLst>
              </a:tr>
              <a:tr h="404446">
                <a:tc>
                  <a:txBody>
                    <a:bodyPr/>
                    <a:lstStyle/>
                    <a:p>
                      <a:pPr algn="ctr">
                        <a:lnSpc>
                          <a:spcPts val="1900"/>
                        </a:lnSpc>
                        <a:spcBef>
                          <a:spcPts val="600"/>
                        </a:spcBef>
                        <a:spcAft>
                          <a:spcPts val="600"/>
                        </a:spcAft>
                      </a:pPr>
                      <a:r>
                        <a:rPr lang="zh-CN" sz="1600" kern="100">
                          <a:effectLst/>
                          <a:latin typeface="Times New Roman" panose="02020603050405020304" pitchFamily="18" charset="0"/>
                          <a:ea typeface="宋体" panose="02010600030101010101" pitchFamily="2" charset="-122"/>
                          <a:cs typeface="华文楷体" panose="02010600040101010101" pitchFamily="2" charset="-122"/>
                        </a:rPr>
                        <a:t>数据线</a:t>
                      </a:r>
                      <a:endParaRPr lang="zh-CN" sz="160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Bef>
                          <a:spcPts val="600"/>
                        </a:spcBef>
                        <a:spcAft>
                          <a:spcPts val="600"/>
                        </a:spcAft>
                      </a:pPr>
                      <a:r>
                        <a:rPr lang="en-US" sz="1600" kern="100">
                          <a:effectLst/>
                          <a:latin typeface="宋体" panose="02010600030101010101" pitchFamily="2" charset="-122"/>
                          <a:ea typeface="宋体" panose="02010600030101010101" pitchFamily="2" charset="-122"/>
                          <a:cs typeface="华文楷体" panose="02010600040101010101" pitchFamily="2" charset="-122"/>
                        </a:rPr>
                        <a:t>1</a:t>
                      </a:r>
                      <a:r>
                        <a:rPr lang="zh-CN" sz="1600" kern="100">
                          <a:effectLst/>
                          <a:latin typeface="Times New Roman" panose="02020603050405020304" pitchFamily="18" charset="0"/>
                          <a:ea typeface="宋体" panose="02010600030101010101" pitchFamily="2" charset="-122"/>
                          <a:cs typeface="华文楷体" panose="02010600040101010101" pitchFamily="2" charset="-122"/>
                        </a:rPr>
                        <a:t>条</a:t>
                      </a:r>
                      <a:endParaRPr lang="zh-CN" sz="160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Bef>
                          <a:spcPts val="600"/>
                        </a:spcBef>
                        <a:spcAft>
                          <a:spcPts val="600"/>
                        </a:spcAft>
                      </a:pPr>
                      <a:r>
                        <a:rPr lang="zh-CN" sz="1600" kern="100">
                          <a:effectLst/>
                          <a:latin typeface="Times New Roman" panose="02020603050405020304" pitchFamily="18" charset="0"/>
                          <a:ea typeface="宋体" panose="02010600030101010101" pitchFamily="2" charset="-122"/>
                          <a:cs typeface="华文楷体" panose="02010600040101010101" pitchFamily="2" charset="-122"/>
                        </a:rPr>
                        <a:t>匹配无人机和手柄</a:t>
                      </a:r>
                      <a:endParaRPr lang="zh-CN" sz="160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9255585"/>
                  </a:ext>
                </a:extLst>
              </a:tr>
              <a:tr h="404446">
                <a:tc>
                  <a:txBody>
                    <a:bodyPr/>
                    <a:lstStyle/>
                    <a:p>
                      <a:pPr algn="ctr">
                        <a:lnSpc>
                          <a:spcPts val="1900"/>
                        </a:lnSpc>
                        <a:spcBef>
                          <a:spcPts val="600"/>
                        </a:spcBef>
                        <a:spcAft>
                          <a:spcPts val="600"/>
                        </a:spcAft>
                      </a:pPr>
                      <a:r>
                        <a:rPr lang="en-US" sz="1600" kern="100">
                          <a:effectLst/>
                          <a:latin typeface="宋体" panose="02010600030101010101" pitchFamily="2" charset="-122"/>
                          <a:ea typeface="宋体" panose="02010600030101010101" pitchFamily="2" charset="-122"/>
                          <a:cs typeface="华文楷体" panose="02010600040101010101" pitchFamily="2" charset="-122"/>
                        </a:rPr>
                        <a:t>XXXX</a:t>
                      </a:r>
                      <a:endParaRPr lang="zh-CN" sz="160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Bef>
                          <a:spcPts val="600"/>
                        </a:spcBef>
                        <a:spcAft>
                          <a:spcPts val="600"/>
                        </a:spcAft>
                      </a:pPr>
                      <a:r>
                        <a:rPr lang="en-US" sz="1600" kern="100">
                          <a:effectLst/>
                          <a:latin typeface="宋体" panose="02010600030101010101" pitchFamily="2" charset="-122"/>
                          <a:ea typeface="宋体" panose="02010600030101010101" pitchFamily="2" charset="-122"/>
                          <a:cs typeface="华文楷体" panose="02010600040101010101" pitchFamily="2" charset="-122"/>
                        </a:rPr>
                        <a:t>XXXX</a:t>
                      </a:r>
                      <a:endParaRPr lang="zh-CN" sz="160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Bef>
                          <a:spcPts val="600"/>
                        </a:spcBef>
                        <a:spcAft>
                          <a:spcPts val="600"/>
                        </a:spcAft>
                      </a:pPr>
                      <a:r>
                        <a:rPr lang="en-US" sz="1600" kern="100">
                          <a:effectLst/>
                          <a:latin typeface="宋体" panose="02010600030101010101" pitchFamily="2" charset="-122"/>
                          <a:ea typeface="宋体" panose="02010600030101010101" pitchFamily="2" charset="-122"/>
                          <a:cs typeface="华文楷体" panose="02010600040101010101" pitchFamily="2" charset="-122"/>
                        </a:rPr>
                        <a:t>XXXX</a:t>
                      </a:r>
                      <a:endParaRPr lang="zh-CN" sz="160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914209"/>
                  </a:ext>
                </a:extLst>
              </a:tr>
              <a:tr h="404446">
                <a:tc>
                  <a:txBody>
                    <a:bodyPr/>
                    <a:lstStyle/>
                    <a:p>
                      <a:pPr algn="ctr">
                        <a:lnSpc>
                          <a:spcPts val="1900"/>
                        </a:lnSpc>
                        <a:spcBef>
                          <a:spcPts val="600"/>
                        </a:spcBef>
                        <a:spcAft>
                          <a:spcPts val="600"/>
                        </a:spcAft>
                      </a:pPr>
                      <a:r>
                        <a:rPr lang="zh-CN" sz="1600" kern="100">
                          <a:effectLst/>
                          <a:latin typeface="Times New Roman" panose="02020603050405020304" pitchFamily="18" charset="0"/>
                          <a:ea typeface="宋体" panose="02010600030101010101" pitchFamily="2" charset="-122"/>
                          <a:cs typeface="华文楷体" panose="02010600040101010101" pitchFamily="2" charset="-122"/>
                        </a:rPr>
                        <a:t>其他</a:t>
                      </a:r>
                      <a:endParaRPr lang="zh-CN" sz="160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Bef>
                          <a:spcPts val="600"/>
                        </a:spcBef>
                        <a:spcAft>
                          <a:spcPts val="600"/>
                        </a:spcAft>
                      </a:pPr>
                      <a:r>
                        <a:rPr lang="zh-CN" sz="1600" kern="100">
                          <a:effectLst/>
                          <a:latin typeface="Times New Roman" panose="02020603050405020304" pitchFamily="18" charset="0"/>
                          <a:ea typeface="宋体" panose="02010600030101010101" pitchFamily="2" charset="-122"/>
                          <a:cs typeface="华文楷体" panose="02010600040101010101" pitchFamily="2" charset="-122"/>
                        </a:rPr>
                        <a:t>若干</a:t>
                      </a:r>
                      <a:endParaRPr lang="zh-CN" sz="160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Bef>
                          <a:spcPts val="600"/>
                        </a:spcBef>
                        <a:spcAft>
                          <a:spcPts val="600"/>
                        </a:spcAft>
                      </a:pPr>
                      <a:r>
                        <a:rPr lang="zh-CN" sz="1600" kern="100">
                          <a:effectLst/>
                          <a:latin typeface="Times New Roman" panose="02020603050405020304" pitchFamily="18" charset="0"/>
                          <a:ea typeface="宋体" panose="02010600030101010101" pitchFamily="2" charset="-122"/>
                          <a:cs typeface="华文楷体" panose="02010600040101010101" pitchFamily="2" charset="-122"/>
                        </a:rPr>
                        <a:t>临时用的物料</a:t>
                      </a:r>
                      <a:endParaRPr lang="zh-CN" sz="160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301581"/>
                  </a:ext>
                </a:extLst>
              </a:tr>
              <a:tr h="404446">
                <a:tc>
                  <a:txBody>
                    <a:bodyPr/>
                    <a:lstStyle/>
                    <a:p>
                      <a:pPr algn="ctr">
                        <a:lnSpc>
                          <a:spcPts val="1900"/>
                        </a:lnSpc>
                        <a:spcBef>
                          <a:spcPts val="600"/>
                        </a:spcBef>
                        <a:spcAft>
                          <a:spcPts val="600"/>
                        </a:spcAft>
                      </a:pPr>
                      <a:r>
                        <a:rPr lang="zh-CN" sz="1600" kern="100">
                          <a:effectLst/>
                          <a:latin typeface="Times New Roman" panose="02020603050405020304" pitchFamily="18" charset="0"/>
                          <a:ea typeface="宋体" panose="02010600030101010101" pitchFamily="2" charset="-122"/>
                          <a:cs typeface="华文楷体" panose="02010600040101010101" pitchFamily="2" charset="-122"/>
                        </a:rPr>
                        <a:t>舵机夹具</a:t>
                      </a:r>
                      <a:endParaRPr lang="zh-CN" sz="160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Bef>
                          <a:spcPts val="600"/>
                        </a:spcBef>
                        <a:spcAft>
                          <a:spcPts val="600"/>
                        </a:spcAft>
                      </a:pPr>
                      <a:r>
                        <a:rPr lang="en-US" sz="1600" kern="100">
                          <a:effectLst/>
                          <a:latin typeface="宋体" panose="02010600030101010101" pitchFamily="2" charset="-122"/>
                          <a:ea typeface="宋体" panose="02010600030101010101" pitchFamily="2" charset="-122"/>
                          <a:cs typeface="华文楷体" panose="02010600040101010101" pitchFamily="2" charset="-122"/>
                        </a:rPr>
                        <a:t>1</a:t>
                      </a:r>
                      <a:r>
                        <a:rPr lang="zh-CN" sz="1600" kern="100">
                          <a:effectLst/>
                          <a:latin typeface="Times New Roman" panose="02020603050405020304" pitchFamily="18" charset="0"/>
                          <a:ea typeface="宋体" panose="02010600030101010101" pitchFamily="2" charset="-122"/>
                          <a:cs typeface="华文楷体" panose="02010600040101010101" pitchFamily="2" charset="-122"/>
                        </a:rPr>
                        <a:t>个</a:t>
                      </a:r>
                      <a:endParaRPr lang="zh-CN" sz="160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Bef>
                          <a:spcPts val="600"/>
                        </a:spcBef>
                        <a:spcAft>
                          <a:spcPts val="600"/>
                        </a:spcAft>
                      </a:pPr>
                      <a:r>
                        <a:rPr lang="en-US" sz="1600" kern="100" dirty="0">
                          <a:effectLst/>
                          <a:latin typeface="宋体" panose="02010600030101010101" pitchFamily="2" charset="-122"/>
                          <a:ea typeface="宋体" panose="02010600030101010101" pitchFamily="2" charset="-122"/>
                          <a:cs typeface="华文楷体" panose="02010600040101010101" pitchFamily="2" charset="-122"/>
                        </a:rPr>
                        <a:t> </a:t>
                      </a:r>
                      <a:endParaRPr lang="zh-CN" sz="1600" kern="1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5516116"/>
                  </a:ext>
                </a:extLst>
              </a:tr>
            </a:tbl>
          </a:graphicData>
        </a:graphic>
      </p:graphicFrame>
      <p:pic>
        <p:nvPicPr>
          <p:cNvPr id="10" name="图片 9" descr="徽标, 公司名称&#10;&#10;描述已自动生成">
            <a:extLst>
              <a:ext uri="{FF2B5EF4-FFF2-40B4-BE49-F238E27FC236}">
                <a16:creationId xmlns:a16="http://schemas.microsoft.com/office/drawing/2014/main" id="{89BC4A3C-503F-5B9F-8A42-A5898E25F6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4510" y="153992"/>
            <a:ext cx="1282147" cy="422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608AD1-A39D-41B7-8159-DE69C22A9DFC}"/>
              </a:ext>
            </a:extLst>
          </p:cNvPr>
          <p:cNvSpPr>
            <a:spLocks noGrp="1"/>
          </p:cNvSpPr>
          <p:nvPr>
            <p:ph type="title"/>
          </p:nvPr>
        </p:nvSpPr>
        <p:spPr>
          <a:xfrm>
            <a:off x="655775" y="874342"/>
            <a:ext cx="10515600" cy="1325563"/>
          </a:xfrm>
        </p:spPr>
        <p:txBody>
          <a:bodyPr>
            <a:normAutofit fontScale="90000"/>
          </a:bodyPr>
          <a:lstStyle/>
          <a:p>
            <a:r>
              <a:rPr lang="en-US" altLang="zh-CN" sz="2800" kern="100" dirty="0">
                <a:effectLst/>
                <a:latin typeface="宋体" panose="02010600030101010101" pitchFamily="2" charset="-122"/>
                <a:ea typeface="宋体" panose="02010600030101010101" pitchFamily="2" charset="-122"/>
                <a:cs typeface="华文楷体" panose="02010600040101010101" pitchFamily="2" charset="-122"/>
              </a:rPr>
              <a:t>   </a:t>
            </a:r>
            <a:r>
              <a:rPr lang="zh-CN" altLang="zh-CN" sz="2800" kern="100" dirty="0">
                <a:effectLst/>
                <a:latin typeface="宋体" panose="02010600030101010101" pitchFamily="2" charset="-122"/>
                <a:ea typeface="宋体" panose="02010600030101010101" pitchFamily="2" charset="-122"/>
                <a:cs typeface="华文楷体" panose="02010600040101010101" pitchFamily="2" charset="-122"/>
              </a:rPr>
              <a:t>在考虑物料这个环节时，可以用到思维导图的形式去联想。主体是无人机和它相关的物料逐个串起来就可以了。</a:t>
            </a:r>
            <a:br>
              <a:rPr lang="zh-CN" altLang="zh-CN" sz="1800" kern="100" dirty="0">
                <a:effectLst/>
                <a:latin typeface="Times New Roman" panose="02020603050405020304" pitchFamily="18" charset="0"/>
                <a:ea typeface="宋体" panose="02010600030101010101" pitchFamily="2" charset="-122"/>
              </a:rPr>
            </a:br>
            <a:endParaRPr lang="zh-CN" altLang="en-US" dirty="0"/>
          </a:p>
        </p:txBody>
      </p:sp>
      <p:grpSp>
        <p:nvGrpSpPr>
          <p:cNvPr id="4" name="Group173">
            <a:extLst>
              <a:ext uri="{FF2B5EF4-FFF2-40B4-BE49-F238E27FC236}">
                <a16:creationId xmlns:a16="http://schemas.microsoft.com/office/drawing/2014/main" id="{AF73B525-F56A-4A85-BC2C-D5580B54847A}"/>
              </a:ext>
            </a:extLst>
          </p:cNvPr>
          <p:cNvGrpSpPr/>
          <p:nvPr/>
        </p:nvGrpSpPr>
        <p:grpSpPr>
          <a:xfrm>
            <a:off x="838200" y="2099569"/>
            <a:ext cx="6848893" cy="4758431"/>
            <a:chOff x="-1701796" y="-168207"/>
            <a:chExt cx="7542264" cy="4125506"/>
          </a:xfrm>
        </p:grpSpPr>
        <p:sp>
          <p:nvSpPr>
            <p:cNvPr id="5" name="MMConnector">
              <a:extLst>
                <a:ext uri="{FF2B5EF4-FFF2-40B4-BE49-F238E27FC236}">
                  <a16:creationId xmlns:a16="http://schemas.microsoft.com/office/drawing/2014/main" id="{5ED42E5E-4982-4F1F-9C30-BE66CDB27790}"/>
                </a:ext>
              </a:extLst>
            </p:cNvPr>
            <p:cNvSpPr/>
            <p:nvPr/>
          </p:nvSpPr>
          <p:spPr>
            <a:xfrm>
              <a:off x="2048366" y="878262"/>
              <a:ext cx="631898" cy="1736125"/>
            </a:xfrm>
            <a:custGeom>
              <a:avLst/>
              <a:gdLst/>
              <a:ahLst/>
              <a:cxnLst/>
              <a:rect l="0" t="0" r="0" b="0"/>
              <a:pathLst>
                <a:path w="631898" h="1736125">
                  <a:moveTo>
                    <a:pt x="308283" y="-846590"/>
                  </a:moveTo>
                  <a:lnTo>
                    <a:pt x="-297571" y="850489"/>
                  </a:lnTo>
                  <a:cubicBezTo>
                    <a:pt x="-301935" y="862713"/>
                    <a:pt x="-308399" y="881544"/>
                    <a:pt x="-317812" y="881543"/>
                  </a:cubicBezTo>
                  <a:cubicBezTo>
                    <a:pt x="-333133" y="881543"/>
                    <a:pt x="-324060" y="857152"/>
                    <a:pt x="-318731" y="842787"/>
                  </a:cubicBezTo>
                  <a:lnTo>
                    <a:pt x="308019" y="-846686"/>
                  </a:lnTo>
                  <a:cubicBezTo>
                    <a:pt x="313348" y="-861051"/>
                    <a:pt x="313435" y="-861019"/>
                    <a:pt x="308283" y="-846590"/>
                  </a:cubicBezTo>
                  <a:close/>
                </a:path>
              </a:pathLst>
            </a:custGeom>
            <a:solidFill>
              <a:srgbClr val="E0A7D3"/>
            </a:solidFill>
            <a:ln w="7600" cap="rnd">
              <a:solidFill>
                <a:srgbClr val="E0A7D3"/>
              </a:solidFill>
              <a:round/>
            </a:ln>
          </p:spPr>
          <p:txBody>
            <a:bodyPr/>
            <a:lstStyle/>
            <a:p>
              <a:endParaRPr lang="zh-CN" altLang="en-US"/>
            </a:p>
          </p:txBody>
        </p:sp>
        <p:sp>
          <p:nvSpPr>
            <p:cNvPr id="6" name="MMConnector">
              <a:extLst>
                <a:ext uri="{FF2B5EF4-FFF2-40B4-BE49-F238E27FC236}">
                  <a16:creationId xmlns:a16="http://schemas.microsoft.com/office/drawing/2014/main" id="{526DC3CC-5616-42E7-88C5-4477D8B7C762}"/>
                </a:ext>
              </a:extLst>
            </p:cNvPr>
            <p:cNvSpPr/>
            <p:nvPr/>
          </p:nvSpPr>
          <p:spPr>
            <a:xfrm>
              <a:off x="2339491" y="2479850"/>
              <a:ext cx="537747" cy="1477449"/>
            </a:xfrm>
            <a:custGeom>
              <a:avLst/>
              <a:gdLst/>
              <a:ahLst/>
              <a:cxnLst/>
              <a:rect l="0" t="0" r="0" b="0"/>
              <a:pathLst>
                <a:path w="537747" h="1477449">
                  <a:moveTo>
                    <a:pt x="260920" y="717356"/>
                  </a:moveTo>
                  <a:lnTo>
                    <a:pt x="-271633" y="-713457"/>
                  </a:lnTo>
                  <a:cubicBezTo>
                    <a:pt x="-276161" y="-725624"/>
                    <a:pt x="-283325" y="-744202"/>
                    <a:pt x="-276110" y="-750250"/>
                  </a:cubicBezTo>
                  <a:cubicBezTo>
                    <a:pt x="-264368" y="-760093"/>
                    <a:pt x="-255654" y="-735578"/>
                    <a:pt x="-250519" y="-721142"/>
                  </a:cubicBezTo>
                  <a:lnTo>
                    <a:pt x="261231" y="717243"/>
                  </a:lnTo>
                  <a:cubicBezTo>
                    <a:pt x="266367" y="731679"/>
                    <a:pt x="266265" y="731716"/>
                    <a:pt x="260920" y="717356"/>
                  </a:cubicBezTo>
                  <a:close/>
                </a:path>
              </a:pathLst>
            </a:custGeom>
            <a:solidFill>
              <a:srgbClr val="70BDF2"/>
            </a:solidFill>
            <a:ln w="7600" cap="rnd">
              <a:solidFill>
                <a:srgbClr val="70BDF2"/>
              </a:solidFill>
              <a:round/>
            </a:ln>
          </p:spPr>
          <p:txBody>
            <a:bodyPr/>
            <a:lstStyle/>
            <a:p>
              <a:endParaRPr lang="zh-CN" altLang="en-US"/>
            </a:p>
          </p:txBody>
        </p:sp>
        <p:sp>
          <p:nvSpPr>
            <p:cNvPr id="7" name="MMConnector">
              <a:extLst>
                <a:ext uri="{FF2B5EF4-FFF2-40B4-BE49-F238E27FC236}">
                  <a16:creationId xmlns:a16="http://schemas.microsoft.com/office/drawing/2014/main" id="{3D89DBC2-5AE8-4638-BDC0-21B5C08ED886}"/>
                </a:ext>
              </a:extLst>
            </p:cNvPr>
            <p:cNvSpPr/>
            <p:nvPr/>
          </p:nvSpPr>
          <p:spPr>
            <a:xfrm>
              <a:off x="3028698" y="243200"/>
              <a:ext cx="1514551" cy="7600"/>
            </a:xfrm>
            <a:custGeom>
              <a:avLst/>
              <a:gdLst/>
              <a:ahLst/>
              <a:cxnLst/>
              <a:rect l="0" t="0" r="0" b="0"/>
              <a:pathLst>
                <a:path w="1514551" h="7600" fill="none">
                  <a:moveTo>
                    <a:pt x="-757276" y="0"/>
                  </a:moveTo>
                  <a:lnTo>
                    <a:pt x="757276" y="0"/>
                  </a:lnTo>
                </a:path>
              </a:pathLst>
            </a:custGeom>
            <a:noFill/>
            <a:ln w="7600" cap="rnd">
              <a:solidFill>
                <a:srgbClr val="E0A7D3"/>
              </a:solidFill>
              <a:round/>
            </a:ln>
          </p:spPr>
          <p:txBody>
            <a:bodyPr/>
            <a:lstStyle/>
            <a:p>
              <a:endParaRPr lang="zh-CN" altLang="en-US"/>
            </a:p>
          </p:txBody>
        </p:sp>
        <p:sp>
          <p:nvSpPr>
            <p:cNvPr id="8" name="MMConnector">
              <a:extLst>
                <a:ext uri="{FF2B5EF4-FFF2-40B4-BE49-F238E27FC236}">
                  <a16:creationId xmlns:a16="http://schemas.microsoft.com/office/drawing/2014/main" id="{FF5E7CD4-6E05-405F-A8AE-363617AC019C}"/>
                </a:ext>
              </a:extLst>
            </p:cNvPr>
            <p:cNvSpPr/>
            <p:nvPr/>
          </p:nvSpPr>
          <p:spPr>
            <a:xfrm>
              <a:off x="3002164" y="545789"/>
              <a:ext cx="1681751" cy="7600"/>
            </a:xfrm>
            <a:custGeom>
              <a:avLst/>
              <a:gdLst/>
              <a:ahLst/>
              <a:cxnLst/>
              <a:rect l="0" t="0" r="0" b="0"/>
              <a:pathLst>
                <a:path w="1681751" h="7600" fill="none">
                  <a:moveTo>
                    <a:pt x="-840876" y="0"/>
                  </a:moveTo>
                  <a:lnTo>
                    <a:pt x="840876" y="0"/>
                  </a:lnTo>
                </a:path>
              </a:pathLst>
            </a:custGeom>
            <a:noFill/>
            <a:ln w="7600" cap="rnd">
              <a:solidFill>
                <a:srgbClr val="E0A7D3"/>
              </a:solidFill>
              <a:round/>
            </a:ln>
          </p:spPr>
          <p:txBody>
            <a:bodyPr/>
            <a:lstStyle/>
            <a:p>
              <a:endParaRPr lang="zh-CN" altLang="en-US"/>
            </a:p>
          </p:txBody>
        </p:sp>
        <p:sp>
          <p:nvSpPr>
            <p:cNvPr id="9" name="MMConnector">
              <a:extLst>
                <a:ext uri="{FF2B5EF4-FFF2-40B4-BE49-F238E27FC236}">
                  <a16:creationId xmlns:a16="http://schemas.microsoft.com/office/drawing/2014/main" id="{03705E45-A6FE-45D6-B0C8-CB424A9D183F}"/>
                </a:ext>
              </a:extLst>
            </p:cNvPr>
            <p:cNvSpPr/>
            <p:nvPr/>
          </p:nvSpPr>
          <p:spPr>
            <a:xfrm>
              <a:off x="2721031" y="848378"/>
              <a:ext cx="1339751" cy="7600"/>
            </a:xfrm>
            <a:custGeom>
              <a:avLst/>
              <a:gdLst/>
              <a:ahLst/>
              <a:cxnLst/>
              <a:rect l="0" t="0" r="0" b="0"/>
              <a:pathLst>
                <a:path w="1339751" h="7600" fill="none">
                  <a:moveTo>
                    <a:pt x="-669876" y="0"/>
                  </a:moveTo>
                  <a:lnTo>
                    <a:pt x="669876" y="0"/>
                  </a:lnTo>
                </a:path>
              </a:pathLst>
            </a:custGeom>
            <a:noFill/>
            <a:ln w="7600" cap="rnd">
              <a:solidFill>
                <a:srgbClr val="E0A7D3"/>
              </a:solidFill>
              <a:round/>
            </a:ln>
          </p:spPr>
          <p:txBody>
            <a:bodyPr/>
            <a:lstStyle/>
            <a:p>
              <a:endParaRPr lang="zh-CN" altLang="en-US"/>
            </a:p>
          </p:txBody>
        </p:sp>
        <p:sp>
          <p:nvSpPr>
            <p:cNvPr id="10" name="MMConnector">
              <a:extLst>
                <a:ext uri="{FF2B5EF4-FFF2-40B4-BE49-F238E27FC236}">
                  <a16:creationId xmlns:a16="http://schemas.microsoft.com/office/drawing/2014/main" id="{DA683843-BC28-4948-A5E8-064452C1B37A}"/>
                </a:ext>
              </a:extLst>
            </p:cNvPr>
            <p:cNvSpPr/>
            <p:nvPr/>
          </p:nvSpPr>
          <p:spPr>
            <a:xfrm>
              <a:off x="3210935" y="2860464"/>
              <a:ext cx="1482000" cy="7600"/>
            </a:xfrm>
            <a:custGeom>
              <a:avLst/>
              <a:gdLst/>
              <a:ahLst/>
              <a:cxnLst/>
              <a:rect l="0" t="0" r="0" b="0"/>
              <a:pathLst>
                <a:path w="1482000" h="7600" fill="none">
                  <a:moveTo>
                    <a:pt x="-741000" y="0"/>
                  </a:moveTo>
                  <a:lnTo>
                    <a:pt x="741000" y="0"/>
                  </a:lnTo>
                </a:path>
              </a:pathLst>
            </a:custGeom>
            <a:noFill/>
            <a:ln w="7600" cap="rnd">
              <a:solidFill>
                <a:srgbClr val="70BDF2"/>
              </a:solidFill>
              <a:round/>
            </a:ln>
          </p:spPr>
          <p:txBody>
            <a:bodyPr/>
            <a:lstStyle/>
            <a:p>
              <a:endParaRPr lang="zh-CN" altLang="en-US"/>
            </a:p>
          </p:txBody>
        </p:sp>
        <p:sp>
          <p:nvSpPr>
            <p:cNvPr id="11" name="MMConnector">
              <a:extLst>
                <a:ext uri="{FF2B5EF4-FFF2-40B4-BE49-F238E27FC236}">
                  <a16:creationId xmlns:a16="http://schemas.microsoft.com/office/drawing/2014/main" id="{0F5DB30C-A4E8-4437-AA35-8CCFF5969252}"/>
                </a:ext>
              </a:extLst>
            </p:cNvPr>
            <p:cNvSpPr/>
            <p:nvPr/>
          </p:nvSpPr>
          <p:spPr>
            <a:xfrm>
              <a:off x="3666868" y="3163052"/>
              <a:ext cx="2173600" cy="7600"/>
            </a:xfrm>
            <a:custGeom>
              <a:avLst/>
              <a:gdLst/>
              <a:ahLst/>
              <a:cxnLst/>
              <a:rect l="0" t="0" r="0" b="0"/>
              <a:pathLst>
                <a:path w="2173600" h="7600" fill="none">
                  <a:moveTo>
                    <a:pt x="-1086800" y="0"/>
                  </a:moveTo>
                  <a:lnTo>
                    <a:pt x="1086800" y="0"/>
                  </a:lnTo>
                </a:path>
              </a:pathLst>
            </a:custGeom>
            <a:noFill/>
            <a:ln w="7600" cap="rnd">
              <a:solidFill>
                <a:srgbClr val="70BDF2"/>
              </a:solidFill>
              <a:round/>
            </a:ln>
          </p:spPr>
          <p:txBody>
            <a:bodyPr/>
            <a:lstStyle/>
            <a:p>
              <a:endParaRPr lang="zh-CN" altLang="en-US"/>
            </a:p>
          </p:txBody>
        </p:sp>
        <p:sp>
          <p:nvSpPr>
            <p:cNvPr id="12" name="MMConnector">
              <a:extLst>
                <a:ext uri="{FF2B5EF4-FFF2-40B4-BE49-F238E27FC236}">
                  <a16:creationId xmlns:a16="http://schemas.microsoft.com/office/drawing/2014/main" id="{06C72504-0DC6-4AA8-9373-8AE20B58F595}"/>
                </a:ext>
              </a:extLst>
            </p:cNvPr>
            <p:cNvSpPr/>
            <p:nvPr/>
          </p:nvSpPr>
          <p:spPr>
            <a:xfrm>
              <a:off x="2816098" y="1150967"/>
              <a:ext cx="1750151" cy="7600"/>
            </a:xfrm>
            <a:custGeom>
              <a:avLst/>
              <a:gdLst/>
              <a:ahLst/>
              <a:cxnLst/>
              <a:rect l="0" t="0" r="0" b="0"/>
              <a:pathLst>
                <a:path w="1750151" h="7600" fill="none">
                  <a:moveTo>
                    <a:pt x="-875076" y="0"/>
                  </a:moveTo>
                  <a:lnTo>
                    <a:pt x="875076" y="0"/>
                  </a:lnTo>
                </a:path>
              </a:pathLst>
            </a:custGeom>
            <a:noFill/>
            <a:ln w="7600" cap="rnd">
              <a:solidFill>
                <a:srgbClr val="E0A7D3"/>
              </a:solidFill>
              <a:round/>
            </a:ln>
          </p:spPr>
          <p:txBody>
            <a:bodyPr/>
            <a:lstStyle/>
            <a:p>
              <a:endParaRPr lang="zh-CN" altLang="en-US"/>
            </a:p>
          </p:txBody>
        </p:sp>
        <p:sp>
          <p:nvSpPr>
            <p:cNvPr id="13" name="MMConnector">
              <a:extLst>
                <a:ext uri="{FF2B5EF4-FFF2-40B4-BE49-F238E27FC236}">
                  <a16:creationId xmlns:a16="http://schemas.microsoft.com/office/drawing/2014/main" id="{992E3443-F819-4824-8AF8-7BCAB8F1C7F0}"/>
                </a:ext>
              </a:extLst>
            </p:cNvPr>
            <p:cNvSpPr/>
            <p:nvPr/>
          </p:nvSpPr>
          <p:spPr>
            <a:xfrm>
              <a:off x="3123602" y="2557875"/>
              <a:ext cx="1527600" cy="7600"/>
            </a:xfrm>
            <a:custGeom>
              <a:avLst/>
              <a:gdLst/>
              <a:ahLst/>
              <a:cxnLst/>
              <a:rect l="0" t="0" r="0" b="0"/>
              <a:pathLst>
                <a:path w="1527600" h="7600" fill="none">
                  <a:moveTo>
                    <a:pt x="-763800" y="0"/>
                  </a:moveTo>
                  <a:lnTo>
                    <a:pt x="763800" y="0"/>
                  </a:lnTo>
                </a:path>
              </a:pathLst>
            </a:custGeom>
            <a:noFill/>
            <a:ln w="7600" cap="rnd">
              <a:solidFill>
                <a:srgbClr val="70BDF2"/>
              </a:solidFill>
              <a:round/>
            </a:ln>
          </p:spPr>
          <p:txBody>
            <a:bodyPr/>
            <a:lstStyle/>
            <a:p>
              <a:endParaRPr lang="zh-CN" altLang="en-US"/>
            </a:p>
          </p:txBody>
        </p:sp>
        <p:sp>
          <p:nvSpPr>
            <p:cNvPr id="14" name="MainIdea">
              <a:extLst>
                <a:ext uri="{FF2B5EF4-FFF2-40B4-BE49-F238E27FC236}">
                  <a16:creationId xmlns:a16="http://schemas.microsoft.com/office/drawing/2014/main" id="{8C23409E-563C-42D1-8A3F-5C24A7F49E7F}"/>
                </a:ext>
              </a:extLst>
            </p:cNvPr>
            <p:cNvSpPr/>
            <p:nvPr/>
          </p:nvSpPr>
          <p:spPr>
            <a:xfrm>
              <a:off x="-1701796" y="1118062"/>
              <a:ext cx="2532319" cy="1201846"/>
            </a:xfrm>
            <a:custGeom>
              <a:avLst/>
              <a:gdLst>
                <a:gd name="rtl" fmla="*/ 178661 w 1212276"/>
                <a:gd name="rtt" fmla="*/ 285784 h 808689"/>
                <a:gd name="rtr" fmla="*/ 1151461 w 1212276"/>
                <a:gd name="rtb" fmla="*/ 536584 h 808689"/>
              </a:gdLst>
              <a:ahLst/>
              <a:cxnLst/>
              <a:rect l="rtl" t="rtt" r="rtr" b="rtb"/>
              <a:pathLst>
                <a:path w="1212276" h="808689">
                  <a:moveTo>
                    <a:pt x="1212276" y="0"/>
                  </a:moveTo>
                  <a:cubicBezTo>
                    <a:pt x="1212276" y="0"/>
                    <a:pt x="787979" y="-24261"/>
                    <a:pt x="484910" y="56608"/>
                  </a:cubicBezTo>
                  <a:cubicBezTo>
                    <a:pt x="181841" y="137477"/>
                    <a:pt x="0" y="291128"/>
                    <a:pt x="0" y="404344"/>
                  </a:cubicBezTo>
                  <a:cubicBezTo>
                    <a:pt x="0" y="517561"/>
                    <a:pt x="181841" y="671212"/>
                    <a:pt x="484910" y="752080"/>
                  </a:cubicBezTo>
                  <a:cubicBezTo>
                    <a:pt x="787979" y="832949"/>
                    <a:pt x="1212276" y="808689"/>
                    <a:pt x="1212276" y="808689"/>
                  </a:cubicBezTo>
                  <a:lnTo>
                    <a:pt x="1212276" y="0"/>
                  </a:lnTo>
                  <a:close/>
                  <a:moveTo>
                    <a:pt x="4828909" y="400544"/>
                  </a:moveTo>
                  <a:lnTo>
                    <a:pt x="1212276" y="400544"/>
                  </a:lnTo>
                  <a:lnTo>
                    <a:pt x="1212276" y="408144"/>
                  </a:lnTo>
                  <a:lnTo>
                    <a:pt x="4828909" y="408144"/>
                  </a:lnTo>
                  <a:lnTo>
                    <a:pt x="4828909" y="400544"/>
                  </a:lnTo>
                  <a:close/>
                  <a:moveTo>
                    <a:pt x="4828909" y="384059"/>
                  </a:moveTo>
                  <a:cubicBezTo>
                    <a:pt x="4856053" y="365481"/>
                    <a:pt x="4856964" y="343889"/>
                    <a:pt x="4904241" y="278185"/>
                  </a:cubicBezTo>
                  <a:cubicBezTo>
                    <a:pt x="4951518" y="212481"/>
                    <a:pt x="5075707" y="17547"/>
                    <a:pt x="5359611" y="-37907"/>
                  </a:cubicBezTo>
                  <a:cubicBezTo>
                    <a:pt x="5359611" y="-37907"/>
                    <a:pt x="5196577" y="217183"/>
                    <a:pt x="5182523" y="416821"/>
                  </a:cubicBezTo>
                  <a:cubicBezTo>
                    <a:pt x="5168468" y="616459"/>
                    <a:pt x="5213443" y="752324"/>
                    <a:pt x="5258418" y="846596"/>
                  </a:cubicBezTo>
                  <a:cubicBezTo>
                    <a:pt x="5258418" y="846596"/>
                    <a:pt x="5129115" y="821647"/>
                    <a:pt x="5030733" y="666369"/>
                  </a:cubicBezTo>
                  <a:cubicBezTo>
                    <a:pt x="4932350" y="511095"/>
                    <a:pt x="4898094" y="450655"/>
                    <a:pt x="4828909" y="424630"/>
                  </a:cubicBezTo>
                  <a:cubicBezTo>
                    <a:pt x="4828909" y="424630"/>
                    <a:pt x="4828909" y="384059"/>
                    <a:pt x="4828909" y="384059"/>
                  </a:cubicBezTo>
                  <a:close/>
                </a:path>
              </a:pathLst>
            </a:custGeom>
            <a:solidFill>
              <a:srgbClr val="D0E8E9"/>
            </a:solidFill>
            <a:ln w="22800" cap="flat">
              <a:solidFill>
                <a:srgbClr val="50BEC1"/>
              </a:solidFill>
              <a:round/>
            </a:ln>
          </p:spPr>
          <p:txBody>
            <a:bodyPr wrap="none" lIns="0" tIns="0" rIns="0" bIns="11000" rtlCol="0" anchor="ctr"/>
            <a:lstStyle/>
            <a:p>
              <a:pPr algn="ctr"/>
              <a:r>
                <a:rPr lang="zh-CN" sz="1700" b="1" kern="1200">
                  <a:solidFill>
                    <a:srgbClr val="454545"/>
                  </a:solidFill>
                  <a:effectLst/>
                  <a:latin typeface="黑体" panose="02010609060101010101" pitchFamily="49" charset="-122"/>
                  <a:ea typeface="等线" panose="02010600030101010101" pitchFamily="2" charset="-122"/>
                  <a:cs typeface="Times New Roman" panose="02020603050405020304" pitchFamily="18" charset="0"/>
                </a:rPr>
                <a:t>编程无人机</a:t>
              </a:r>
              <a:endParaRPr lang="zh-CN" sz="1050" kern="100">
                <a:effectLst/>
                <a:latin typeface="Times New Roman" panose="02020603050405020304" pitchFamily="18" charset="0"/>
                <a:ea typeface="宋体" panose="02010600030101010101" pitchFamily="2" charset="-122"/>
                <a:cs typeface="宋体" panose="02010600030101010101" pitchFamily="2" charset="-122"/>
              </a:endParaRPr>
            </a:p>
          </p:txBody>
        </p:sp>
        <p:sp>
          <p:nvSpPr>
            <p:cNvPr id="15" name="MainTopic">
              <a:extLst>
                <a:ext uri="{FF2B5EF4-FFF2-40B4-BE49-F238E27FC236}">
                  <a16:creationId xmlns:a16="http://schemas.microsoft.com/office/drawing/2014/main" id="{D94408ED-26AB-449E-AB05-E378B7974C67}"/>
                </a:ext>
              </a:extLst>
            </p:cNvPr>
            <p:cNvSpPr/>
            <p:nvPr/>
          </p:nvSpPr>
          <p:spPr>
            <a:xfrm rot="-4200000">
              <a:off x="1529900" y="1193351"/>
              <a:ext cx="471200" cy="224200"/>
            </a:xfrm>
            <a:custGeom>
              <a:avLst/>
              <a:gdLst>
                <a:gd name="rtl" fmla="*/ 155800 w 471200"/>
                <a:gd name="rtt" fmla="*/ 55860 h 224200"/>
                <a:gd name="rtr" fmla="*/ 277400 w 471200"/>
                <a:gd name="rtb" fmla="*/ 181260 h 224200"/>
              </a:gdLst>
              <a:ahLst/>
              <a:cxnLst/>
              <a:rect l="rtl" t="rtt" r="rtr" b="rtb"/>
              <a:pathLst>
                <a:path w="471200" h="224200" stroke="0">
                  <a:moveTo>
                    <a:pt x="0" y="0"/>
                  </a:moveTo>
                  <a:lnTo>
                    <a:pt x="471200" y="0"/>
                  </a:lnTo>
                  <a:lnTo>
                    <a:pt x="471200" y="224200"/>
                  </a:lnTo>
                  <a:lnTo>
                    <a:pt x="0" y="224200"/>
                  </a:lnTo>
                  <a:lnTo>
                    <a:pt x="0" y="0"/>
                  </a:lnTo>
                  <a:close/>
                </a:path>
              </a:pathLst>
            </a:custGeom>
            <a:solidFill>
              <a:srgbClr val="F3E1EF"/>
            </a:solidFill>
            <a:ln w="22800" cap="flat">
              <a:solidFill>
                <a:srgbClr val="E0A7D3"/>
              </a:solidFill>
              <a:round/>
            </a:ln>
          </p:spPr>
          <p:txBody>
            <a:bodyPr/>
            <a:lstStyle/>
            <a:p>
              <a:endParaRPr lang="zh-CN" altLang="en-US"/>
            </a:p>
          </p:txBody>
        </p:sp>
        <p:sp>
          <p:nvSpPr>
            <p:cNvPr id="16" name="MainTopic">
              <a:extLst>
                <a:ext uri="{FF2B5EF4-FFF2-40B4-BE49-F238E27FC236}">
                  <a16:creationId xmlns:a16="http://schemas.microsoft.com/office/drawing/2014/main" id="{52CD7DC5-9253-4A90-B0E9-B87A9A98B741}"/>
                </a:ext>
              </a:extLst>
            </p:cNvPr>
            <p:cNvSpPr/>
            <p:nvPr/>
          </p:nvSpPr>
          <p:spPr>
            <a:xfrm rot="-6600000">
              <a:off x="1868100" y="2069899"/>
              <a:ext cx="471200" cy="224200"/>
            </a:xfrm>
            <a:custGeom>
              <a:avLst/>
              <a:gdLst>
                <a:gd name="rtl" fmla="*/ 155800 w 471200"/>
                <a:gd name="rtt" fmla="*/ 55860 h 224200"/>
                <a:gd name="rtr" fmla="*/ 277400 w 471200"/>
                <a:gd name="rtb" fmla="*/ 181260 h 224200"/>
              </a:gdLst>
              <a:ahLst/>
              <a:cxnLst/>
              <a:rect l="rtl" t="rtt" r="rtr" b="rtb"/>
              <a:pathLst>
                <a:path w="471200" h="224200" stroke="0">
                  <a:moveTo>
                    <a:pt x="0" y="0"/>
                  </a:moveTo>
                  <a:lnTo>
                    <a:pt x="471200" y="0"/>
                  </a:lnTo>
                  <a:lnTo>
                    <a:pt x="471200" y="224200"/>
                  </a:lnTo>
                  <a:lnTo>
                    <a:pt x="0" y="224200"/>
                  </a:lnTo>
                  <a:lnTo>
                    <a:pt x="0" y="0"/>
                  </a:lnTo>
                  <a:close/>
                </a:path>
              </a:pathLst>
            </a:custGeom>
            <a:solidFill>
              <a:srgbClr val="D5E8FA"/>
            </a:solidFill>
            <a:ln w="22800" cap="flat">
              <a:solidFill>
                <a:srgbClr val="70BDF2"/>
              </a:solidFill>
              <a:round/>
            </a:ln>
          </p:spPr>
          <p:txBody>
            <a:bodyPr/>
            <a:lstStyle/>
            <a:p>
              <a:endParaRPr lang="zh-CN" altLang="en-US"/>
            </a:p>
          </p:txBody>
        </p:sp>
        <p:sp>
          <p:nvSpPr>
            <p:cNvPr id="17" name="SubTopic">
              <a:extLst>
                <a:ext uri="{FF2B5EF4-FFF2-40B4-BE49-F238E27FC236}">
                  <a16:creationId xmlns:a16="http://schemas.microsoft.com/office/drawing/2014/main" id="{7A9EE920-0475-48FA-91E5-0B28C0CA3F91}"/>
                </a:ext>
              </a:extLst>
            </p:cNvPr>
            <p:cNvSpPr/>
            <p:nvPr/>
          </p:nvSpPr>
          <p:spPr>
            <a:xfrm>
              <a:off x="2329102" y="-168207"/>
              <a:ext cx="2593756" cy="495965"/>
            </a:xfrm>
            <a:custGeom>
              <a:avLst/>
              <a:gdLst>
                <a:gd name="rtl" fmla="*/ 63080 w 1330000"/>
                <a:gd name="rtt" fmla="*/ 21280 h 235600"/>
                <a:gd name="rtr" fmla="*/ 1279080 w 1330000"/>
                <a:gd name="rtb" fmla="*/ 226480 h 235600"/>
              </a:gdLst>
              <a:ahLst/>
              <a:cxnLst/>
              <a:rect l="rtl" t="rtt" r="rtr" b="rtb"/>
              <a:pathLst>
                <a:path w="1330000" h="235600" stroke="0">
                  <a:moveTo>
                    <a:pt x="0" y="0"/>
                  </a:moveTo>
                  <a:lnTo>
                    <a:pt x="1330000" y="0"/>
                  </a:lnTo>
                  <a:lnTo>
                    <a:pt x="1330000" y="235600"/>
                  </a:lnTo>
                  <a:lnTo>
                    <a:pt x="0" y="235600"/>
                  </a:lnTo>
                  <a:lnTo>
                    <a:pt x="0" y="0"/>
                  </a:lnTo>
                  <a:close/>
                </a:path>
              </a:pathLst>
            </a:custGeom>
            <a:noFill/>
            <a:ln w="7600" cap="flat">
              <a:solidFill>
                <a:srgbClr val="E0A7D3"/>
              </a:solidFill>
              <a:round/>
            </a:ln>
          </p:spPr>
          <p:txBody>
            <a:bodyPr wrap="none" lIns="0" tIns="0" rIns="0" bIns="11000" rtlCol="0" anchor="ctr"/>
            <a:lstStyle/>
            <a:p>
              <a:pPr algn="just"/>
              <a:r>
                <a:rPr lang="zh-CN" sz="1400" kern="1200">
                  <a:solidFill>
                    <a:srgbClr val="454545"/>
                  </a:solidFill>
                  <a:effectLst/>
                  <a:latin typeface="Arial Black" panose="020B0A04020102020204" pitchFamily="34" charset="0"/>
                  <a:ea typeface="等线" panose="02010600030101010101" pitchFamily="2" charset="-122"/>
                  <a:cs typeface="Times New Roman" panose="02020603050405020304" pitchFamily="18" charset="0"/>
                </a:rPr>
                <a:t>笔记本电脑</a:t>
              </a:r>
              <a:r>
                <a:rPr lang="en-US" sz="1400" kern="1200" dirty="0">
                  <a:solidFill>
                    <a:srgbClr val="454545"/>
                  </a:solidFill>
                  <a:effectLst/>
                  <a:latin typeface="Arial Black" panose="020B0A04020102020204" pitchFamily="34" charset="0"/>
                  <a:ea typeface="等线" panose="02010600030101010101" pitchFamily="2" charset="-122"/>
                  <a:cs typeface="Times New Roman" panose="02020603050405020304" pitchFamily="18" charset="0"/>
                </a:rPr>
                <a:t>1</a:t>
              </a:r>
              <a:r>
                <a:rPr lang="zh-CN" sz="1400" kern="1200">
                  <a:solidFill>
                    <a:srgbClr val="454545"/>
                  </a:solidFill>
                  <a:effectLst/>
                  <a:latin typeface="Arial Black" panose="020B0A04020102020204" pitchFamily="34" charset="0"/>
                  <a:ea typeface="等线" panose="02010600030101010101" pitchFamily="2" charset="-122"/>
                  <a:cs typeface="Times New Roman" panose="02020603050405020304" pitchFamily="18" charset="0"/>
                </a:rPr>
                <a:t>台</a:t>
              </a:r>
              <a:endParaRPr lang="zh-CN" sz="1050" kern="100">
                <a:effectLst/>
                <a:latin typeface="Times New Roman" panose="02020603050405020304" pitchFamily="18" charset="0"/>
                <a:ea typeface="宋体" panose="02010600030101010101" pitchFamily="2" charset="-122"/>
                <a:cs typeface="宋体" panose="02010600030101010101" pitchFamily="2" charset="-122"/>
              </a:endParaRPr>
            </a:p>
          </p:txBody>
        </p:sp>
        <p:sp>
          <p:nvSpPr>
            <p:cNvPr id="18" name="SubTopic">
              <a:extLst>
                <a:ext uri="{FF2B5EF4-FFF2-40B4-BE49-F238E27FC236}">
                  <a16:creationId xmlns:a16="http://schemas.microsoft.com/office/drawing/2014/main" id="{6D2C810F-3CC5-4F3A-88AC-0BE9B3E81C96}"/>
                </a:ext>
              </a:extLst>
            </p:cNvPr>
            <p:cNvSpPr/>
            <p:nvPr/>
          </p:nvSpPr>
          <p:spPr>
            <a:xfrm>
              <a:off x="2308557" y="116678"/>
              <a:ext cx="1857718" cy="428800"/>
            </a:xfrm>
            <a:custGeom>
              <a:avLst/>
              <a:gdLst>
                <a:gd name="rtl" fmla="*/ 63080 w 1497200"/>
                <a:gd name="rtt" fmla="*/ 21280 h 235600"/>
                <a:gd name="rtr" fmla="*/ 1446280 w 1497200"/>
                <a:gd name="rtb" fmla="*/ 226480 h 235600"/>
              </a:gdLst>
              <a:ahLst/>
              <a:cxnLst/>
              <a:rect l="rtl" t="rtt" r="rtr" b="rtb"/>
              <a:pathLst>
                <a:path w="1497200" h="235600" stroke="0">
                  <a:moveTo>
                    <a:pt x="0" y="0"/>
                  </a:moveTo>
                  <a:lnTo>
                    <a:pt x="1497200" y="0"/>
                  </a:lnTo>
                  <a:lnTo>
                    <a:pt x="1497200" y="235600"/>
                  </a:lnTo>
                  <a:lnTo>
                    <a:pt x="0" y="235600"/>
                  </a:lnTo>
                  <a:lnTo>
                    <a:pt x="0" y="0"/>
                  </a:lnTo>
                  <a:close/>
                </a:path>
              </a:pathLst>
            </a:custGeom>
            <a:noFill/>
            <a:ln w="7600" cap="flat">
              <a:solidFill>
                <a:srgbClr val="E0A7D3"/>
              </a:solidFill>
              <a:round/>
            </a:ln>
          </p:spPr>
          <p:txBody>
            <a:bodyPr wrap="none" lIns="0" tIns="0" rIns="0" bIns="11000" rtlCol="0" anchor="ctr"/>
            <a:lstStyle/>
            <a:p>
              <a:pPr algn="just"/>
              <a:r>
                <a:rPr lang="zh-CN" sz="1400" kern="1200" dirty="0">
                  <a:solidFill>
                    <a:srgbClr val="454545"/>
                  </a:solidFill>
                  <a:effectLst/>
                  <a:latin typeface="Arial Black" panose="020B0A04020102020204" pitchFamily="34" charset="0"/>
                  <a:ea typeface="等线" panose="02010600030101010101" pitchFamily="2" charset="-122"/>
                  <a:cs typeface="Times New Roman" panose="02020603050405020304" pitchFamily="18" charset="0"/>
                </a:rPr>
                <a:t>数据线</a:t>
              </a:r>
              <a:r>
                <a:rPr lang="en-US" sz="1400" kern="1200" dirty="0">
                  <a:solidFill>
                    <a:srgbClr val="454545"/>
                  </a:solidFill>
                  <a:effectLst/>
                  <a:latin typeface="Arial Black" panose="020B0A04020102020204" pitchFamily="34" charset="0"/>
                  <a:ea typeface="等线" panose="02010600030101010101" pitchFamily="2" charset="-122"/>
                  <a:cs typeface="Times New Roman" panose="02020603050405020304" pitchFamily="18" charset="0"/>
                </a:rPr>
                <a:t>1</a:t>
              </a:r>
              <a:r>
                <a:rPr lang="zh-CN" sz="1400" kern="1200" dirty="0">
                  <a:solidFill>
                    <a:srgbClr val="454545"/>
                  </a:solidFill>
                  <a:effectLst/>
                  <a:latin typeface="Arial Black" panose="020B0A04020102020204" pitchFamily="34" charset="0"/>
                  <a:ea typeface="等线" panose="02010600030101010101" pitchFamily="2" charset="-122"/>
                  <a:cs typeface="Times New Roman" panose="02020603050405020304" pitchFamily="18" charset="0"/>
                </a:rPr>
                <a:t>条</a:t>
              </a:r>
              <a:endParaRPr lang="zh-CN" sz="1050" kern="100" dirty="0">
                <a:effectLst/>
                <a:latin typeface="Times New Roman" panose="02020603050405020304" pitchFamily="18" charset="0"/>
                <a:ea typeface="宋体" panose="02010600030101010101" pitchFamily="2" charset="-122"/>
                <a:cs typeface="宋体" panose="02010600030101010101" pitchFamily="2" charset="-122"/>
              </a:endParaRPr>
            </a:p>
          </p:txBody>
        </p:sp>
        <p:sp>
          <p:nvSpPr>
            <p:cNvPr id="20" name="SubTopic">
              <a:extLst>
                <a:ext uri="{FF2B5EF4-FFF2-40B4-BE49-F238E27FC236}">
                  <a16:creationId xmlns:a16="http://schemas.microsoft.com/office/drawing/2014/main" id="{9208E4FE-453A-406A-A8D5-4957C2582388}"/>
                </a:ext>
              </a:extLst>
            </p:cNvPr>
            <p:cNvSpPr/>
            <p:nvPr/>
          </p:nvSpPr>
          <p:spPr>
            <a:xfrm>
              <a:off x="2508637" y="2427418"/>
              <a:ext cx="1513416" cy="497564"/>
            </a:xfrm>
            <a:custGeom>
              <a:avLst/>
              <a:gdLst>
                <a:gd name="rtl" fmla="*/ 63080 w 1383200"/>
                <a:gd name="rtt" fmla="*/ 21280 h 235600"/>
                <a:gd name="rtr" fmla="*/ 1332280 w 1383200"/>
                <a:gd name="rtb" fmla="*/ 226480 h 235600"/>
              </a:gdLst>
              <a:ahLst/>
              <a:cxnLst/>
              <a:rect l="rtl" t="rtt" r="rtr" b="rtb"/>
              <a:pathLst>
                <a:path w="1383200" h="235600" stroke="0">
                  <a:moveTo>
                    <a:pt x="0" y="0"/>
                  </a:moveTo>
                  <a:lnTo>
                    <a:pt x="1383200" y="0"/>
                  </a:lnTo>
                  <a:lnTo>
                    <a:pt x="1383200" y="235600"/>
                  </a:lnTo>
                  <a:lnTo>
                    <a:pt x="0" y="235600"/>
                  </a:lnTo>
                  <a:lnTo>
                    <a:pt x="0" y="0"/>
                  </a:lnTo>
                  <a:close/>
                </a:path>
              </a:pathLst>
            </a:custGeom>
            <a:noFill/>
            <a:ln w="7600" cap="flat">
              <a:solidFill>
                <a:srgbClr val="70BDF2"/>
              </a:solidFill>
              <a:round/>
            </a:ln>
          </p:spPr>
          <p:txBody>
            <a:bodyPr wrap="none" lIns="0" tIns="0" rIns="0" bIns="11000" rtlCol="0" anchor="ctr"/>
            <a:lstStyle/>
            <a:p>
              <a:pPr algn="just"/>
              <a:r>
                <a:rPr lang="zh-CN" sz="1400" kern="1200">
                  <a:solidFill>
                    <a:srgbClr val="454545"/>
                  </a:solidFill>
                  <a:effectLst/>
                  <a:latin typeface="Arial Black" panose="020B0A04020102020204" pitchFamily="34" charset="0"/>
                  <a:ea typeface="等线" panose="02010600030101010101" pitchFamily="2" charset="-122"/>
                  <a:cs typeface="Times New Roman" panose="02020603050405020304" pitchFamily="18" charset="0"/>
                </a:rPr>
                <a:t>卷尺</a:t>
              </a:r>
              <a:r>
                <a:rPr lang="en-US" sz="1400" kern="1200" dirty="0">
                  <a:solidFill>
                    <a:srgbClr val="454545"/>
                  </a:solidFill>
                  <a:effectLst/>
                  <a:latin typeface="Arial Black" panose="020B0A04020102020204" pitchFamily="34" charset="0"/>
                  <a:ea typeface="等线" panose="02010600030101010101" pitchFamily="2" charset="-122"/>
                  <a:cs typeface="Times New Roman" panose="02020603050405020304" pitchFamily="18" charset="0"/>
                </a:rPr>
                <a:t>1</a:t>
              </a:r>
              <a:r>
                <a:rPr lang="zh-CN" sz="1400" kern="1200">
                  <a:solidFill>
                    <a:srgbClr val="454545"/>
                  </a:solidFill>
                  <a:effectLst/>
                  <a:latin typeface="Arial Black" panose="020B0A04020102020204" pitchFamily="34" charset="0"/>
                  <a:ea typeface="等线" panose="02010600030101010101" pitchFamily="2" charset="-122"/>
                  <a:cs typeface="Times New Roman" panose="02020603050405020304" pitchFamily="18" charset="0"/>
                </a:rPr>
                <a:t>把</a:t>
              </a:r>
              <a:endParaRPr lang="zh-CN" sz="1050" kern="100">
                <a:effectLst/>
                <a:latin typeface="Times New Roman" panose="02020603050405020304" pitchFamily="18" charset="0"/>
                <a:ea typeface="宋体" panose="02010600030101010101" pitchFamily="2" charset="-122"/>
                <a:cs typeface="宋体" panose="02010600030101010101" pitchFamily="2" charset="-122"/>
              </a:endParaRPr>
            </a:p>
          </p:txBody>
        </p:sp>
        <p:sp>
          <p:nvSpPr>
            <p:cNvPr id="21" name="SubTopic">
              <a:extLst>
                <a:ext uri="{FF2B5EF4-FFF2-40B4-BE49-F238E27FC236}">
                  <a16:creationId xmlns:a16="http://schemas.microsoft.com/office/drawing/2014/main" id="{1863017F-DB33-481E-9199-67E8128B0887}"/>
                </a:ext>
              </a:extLst>
            </p:cNvPr>
            <p:cNvSpPr/>
            <p:nvPr/>
          </p:nvSpPr>
          <p:spPr>
            <a:xfrm>
              <a:off x="2641040" y="2776326"/>
              <a:ext cx="2095829" cy="382426"/>
            </a:xfrm>
            <a:custGeom>
              <a:avLst/>
              <a:gdLst>
                <a:gd name="rtl" fmla="*/ 63080 w 2074800"/>
                <a:gd name="rtt" fmla="*/ 21280 h 235600"/>
                <a:gd name="rtr" fmla="*/ 2023880 w 2074800"/>
                <a:gd name="rtb" fmla="*/ 226480 h 235600"/>
              </a:gdLst>
              <a:ahLst/>
              <a:cxnLst/>
              <a:rect l="rtl" t="rtt" r="rtr" b="rtb"/>
              <a:pathLst>
                <a:path w="2074800" h="235600" stroke="0">
                  <a:moveTo>
                    <a:pt x="0" y="0"/>
                  </a:moveTo>
                  <a:lnTo>
                    <a:pt x="2074800" y="0"/>
                  </a:lnTo>
                  <a:lnTo>
                    <a:pt x="2074800" y="235600"/>
                  </a:lnTo>
                  <a:lnTo>
                    <a:pt x="0" y="235600"/>
                  </a:lnTo>
                  <a:lnTo>
                    <a:pt x="0" y="0"/>
                  </a:lnTo>
                  <a:close/>
                </a:path>
              </a:pathLst>
            </a:custGeom>
            <a:noFill/>
            <a:ln w="7600" cap="flat">
              <a:solidFill>
                <a:srgbClr val="70BDF2"/>
              </a:solidFill>
              <a:round/>
            </a:ln>
          </p:spPr>
          <p:txBody>
            <a:bodyPr wrap="none" lIns="0" tIns="0" rIns="0" bIns="11000" rtlCol="0" anchor="ctr"/>
            <a:lstStyle/>
            <a:p>
              <a:pPr algn="just"/>
              <a:r>
                <a:rPr lang="zh-CN" sz="1400" kern="1200">
                  <a:solidFill>
                    <a:srgbClr val="454545"/>
                  </a:solidFill>
                  <a:effectLst/>
                  <a:latin typeface="Arial Black" panose="020B0A04020102020204" pitchFamily="34" charset="0"/>
                  <a:ea typeface="等线" panose="02010600030101010101" pitchFamily="2" charset="-122"/>
                  <a:cs typeface="Times New Roman" panose="02020603050405020304" pitchFamily="18" charset="0"/>
                </a:rPr>
                <a:t>其他临时物料</a:t>
              </a:r>
              <a:endParaRPr lang="zh-CN" sz="1050" kern="100">
                <a:effectLst/>
                <a:latin typeface="Times New Roman" panose="02020603050405020304" pitchFamily="18" charset="0"/>
                <a:ea typeface="宋体" panose="02010600030101010101" pitchFamily="2" charset="-122"/>
                <a:cs typeface="宋体" panose="02010600030101010101" pitchFamily="2" charset="-122"/>
              </a:endParaRPr>
            </a:p>
          </p:txBody>
        </p:sp>
      </p:grpSp>
      <p:cxnSp>
        <p:nvCxnSpPr>
          <p:cNvPr id="24" name="直接连接符 23">
            <a:extLst>
              <a:ext uri="{FF2B5EF4-FFF2-40B4-BE49-F238E27FC236}">
                <a16:creationId xmlns:a16="http://schemas.microsoft.com/office/drawing/2014/main" id="{80F4BB50-9811-4FF7-9234-1F641985AFB6}"/>
              </a:ext>
            </a:extLst>
          </p:cNvPr>
          <p:cNvCxnSpPr/>
          <p:nvPr/>
        </p:nvCxnSpPr>
        <p:spPr>
          <a:xfrm flipV="1">
            <a:off x="255270" y="603250"/>
            <a:ext cx="4562475" cy="27305"/>
          </a:xfrm>
          <a:prstGeom prst="line">
            <a:avLst/>
          </a:prstGeom>
          <a:ln w="28575" cmpd="sng">
            <a:solidFill>
              <a:srgbClr val="428F85"/>
            </a:solidFill>
            <a:prstDash val="solid"/>
          </a:ln>
        </p:spPr>
        <p:style>
          <a:lnRef idx="3">
            <a:schemeClr val="dk1"/>
          </a:lnRef>
          <a:fillRef idx="0">
            <a:schemeClr val="dk1"/>
          </a:fillRef>
          <a:effectRef idx="2">
            <a:schemeClr val="dk1"/>
          </a:effectRef>
          <a:fontRef idx="minor">
            <a:schemeClr val="tx1"/>
          </a:fontRef>
        </p:style>
      </p:cxnSp>
      <p:sp>
        <p:nvSpPr>
          <p:cNvPr id="25" name="文本框 24">
            <a:extLst>
              <a:ext uri="{FF2B5EF4-FFF2-40B4-BE49-F238E27FC236}">
                <a16:creationId xmlns:a16="http://schemas.microsoft.com/office/drawing/2014/main" id="{5D13D311-3569-48E1-8C15-7BB81837D091}"/>
              </a:ext>
            </a:extLst>
          </p:cNvPr>
          <p:cNvSpPr txBox="1"/>
          <p:nvPr/>
        </p:nvSpPr>
        <p:spPr>
          <a:xfrm>
            <a:off x="255270" y="262255"/>
            <a:ext cx="1718945" cy="368300"/>
          </a:xfrm>
          <a:prstGeom prst="rect">
            <a:avLst/>
          </a:prstGeom>
          <a:solidFill>
            <a:srgbClr val="428F85"/>
          </a:solidFill>
          <a:ln>
            <a:solidFill>
              <a:srgbClr val="428F8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dirty="0"/>
              <a:t>三、物料准备</a:t>
            </a:r>
          </a:p>
        </p:txBody>
      </p:sp>
      <p:sp>
        <p:nvSpPr>
          <p:cNvPr id="26" name="文本框 25">
            <a:extLst>
              <a:ext uri="{FF2B5EF4-FFF2-40B4-BE49-F238E27FC236}">
                <a16:creationId xmlns:a16="http://schemas.microsoft.com/office/drawing/2014/main" id="{E6B451E2-D6F3-4D7E-A857-6A9147EA3743}"/>
              </a:ext>
            </a:extLst>
          </p:cNvPr>
          <p:cNvSpPr txBox="1"/>
          <p:nvPr/>
        </p:nvSpPr>
        <p:spPr>
          <a:xfrm>
            <a:off x="2460625" y="260350"/>
            <a:ext cx="2083435" cy="36830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思维导图</a:t>
            </a:r>
          </a:p>
        </p:txBody>
      </p:sp>
      <p:pic>
        <p:nvPicPr>
          <p:cNvPr id="23" name="图片 22" descr="徽标, 公司名称&#10;&#10;描述已自动生成">
            <a:extLst>
              <a:ext uri="{FF2B5EF4-FFF2-40B4-BE49-F238E27FC236}">
                <a16:creationId xmlns:a16="http://schemas.microsoft.com/office/drawing/2014/main" id="{7FAF8DD1-A429-3B3B-D3A0-FADA1BFBBC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4510" y="153992"/>
            <a:ext cx="1282147" cy="422591"/>
          </a:xfrm>
          <a:prstGeom prst="rect">
            <a:avLst/>
          </a:prstGeom>
        </p:spPr>
      </p:pic>
    </p:spTree>
    <p:extLst>
      <p:ext uri="{BB962C8B-B14F-4D97-AF65-F5344CB8AC3E}">
        <p14:creationId xmlns:p14="http://schemas.microsoft.com/office/powerpoint/2010/main" val="2972253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8"/>
          <p:cNvPicPr>
            <a:picLocks noChangeAspect="1"/>
          </p:cNvPicPr>
          <p:nvPr/>
        </p:nvPicPr>
        <p:blipFill>
          <a:blip r:embed="rId11"/>
          <a:stretch>
            <a:fillRect/>
          </a:stretch>
        </p:blipFill>
        <p:spPr>
          <a:xfrm>
            <a:off x="0" y="635"/>
            <a:ext cx="4803775" cy="6856730"/>
          </a:xfrm>
          <a:prstGeom prst="rect">
            <a:avLst/>
          </a:prstGeom>
        </p:spPr>
      </p:pic>
      <p:sp>
        <p:nvSpPr>
          <p:cNvPr id="5" name="矩形 4"/>
          <p:cNvSpPr/>
          <p:nvPr>
            <p:custDataLst>
              <p:tags r:id="rId1"/>
            </p:custDataLst>
          </p:nvPr>
        </p:nvSpPr>
        <p:spPr>
          <a:xfrm>
            <a:off x="4899735" y="3549778"/>
            <a:ext cx="1101632" cy="135288"/>
          </a:xfrm>
          <a:prstGeom prst="rect">
            <a:avLst/>
          </a:pr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6" name="任意多边形 8"/>
          <p:cNvSpPr/>
          <p:nvPr>
            <p:custDataLst>
              <p:tags r:id="rId2"/>
            </p:custDataLst>
          </p:nvPr>
        </p:nvSpPr>
        <p:spPr>
          <a:xfrm flipV="1">
            <a:off x="6001367" y="3549779"/>
            <a:ext cx="753747" cy="352277"/>
          </a:xfrm>
          <a:custGeom>
            <a:avLst/>
            <a:gdLst>
              <a:gd name="connsiteX0" fmla="*/ 0 w 742949"/>
              <a:gd name="connsiteY0" fmla="*/ 347230 h 347230"/>
              <a:gd name="connsiteX1" fmla="*/ 371475 w 742949"/>
              <a:gd name="connsiteY1" fmla="*/ 133350 h 347230"/>
              <a:gd name="connsiteX2" fmla="*/ 742949 w 742949"/>
              <a:gd name="connsiteY2" fmla="*/ 347229 h 347230"/>
              <a:gd name="connsiteX3" fmla="*/ 742949 w 742949"/>
              <a:gd name="connsiteY3" fmla="*/ 213879 h 347230"/>
              <a:gd name="connsiteX4" fmla="*/ 371475 w 742949"/>
              <a:gd name="connsiteY4" fmla="*/ 0 h 347230"/>
              <a:gd name="connsiteX5" fmla="*/ 0 w 742949"/>
              <a:gd name="connsiteY5" fmla="*/ 213879 h 34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949" h="347230">
                <a:moveTo>
                  <a:pt x="0" y="347230"/>
                </a:moveTo>
                <a:lnTo>
                  <a:pt x="371475" y="133350"/>
                </a:lnTo>
                <a:lnTo>
                  <a:pt x="742949" y="347229"/>
                </a:lnTo>
                <a:lnTo>
                  <a:pt x="742949" y="213879"/>
                </a:lnTo>
                <a:lnTo>
                  <a:pt x="371475" y="0"/>
                </a:lnTo>
                <a:lnTo>
                  <a:pt x="0" y="213879"/>
                </a:lnTo>
                <a:close/>
              </a:path>
            </a:pathLst>
          </a:cu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7" name="矩形 6"/>
          <p:cNvSpPr/>
          <p:nvPr>
            <p:custDataLst>
              <p:tags r:id="rId3"/>
            </p:custDataLst>
          </p:nvPr>
        </p:nvSpPr>
        <p:spPr>
          <a:xfrm>
            <a:off x="6755113" y="3549778"/>
            <a:ext cx="3010159" cy="135288"/>
          </a:xfrm>
          <a:prstGeom prst="rect">
            <a:avLst/>
          </a:pr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8" name="矩形 7"/>
          <p:cNvSpPr/>
          <p:nvPr>
            <p:custDataLst>
              <p:tags r:id="rId4"/>
            </p:custDataLst>
          </p:nvPr>
        </p:nvSpPr>
        <p:spPr>
          <a:xfrm>
            <a:off x="6027939" y="2688769"/>
            <a:ext cx="415527" cy="947017"/>
          </a:xfrm>
          <a:prstGeom prst="rect">
            <a:avLst/>
          </a:prstGeom>
          <a:solidFill>
            <a:schemeClr val="tx2">
              <a:lumMod val="40000"/>
              <a:lumOff val="60000"/>
            </a:schemeClr>
          </a:solidFill>
          <a:ln>
            <a:noFill/>
          </a:ln>
          <a:scene3d>
            <a:camera prst="isometricLeftDown"/>
            <a:lightRig rig="threePt" dir="t"/>
          </a:scene3d>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9" name="矩形 8"/>
          <p:cNvSpPr/>
          <p:nvPr>
            <p:custDataLst>
              <p:tags r:id="rId5"/>
            </p:custDataLst>
          </p:nvPr>
        </p:nvSpPr>
        <p:spPr>
          <a:xfrm>
            <a:off x="6313015" y="2688769"/>
            <a:ext cx="415527" cy="947017"/>
          </a:xfrm>
          <a:prstGeom prst="rect">
            <a:avLst/>
          </a:prstGeom>
          <a:solidFill>
            <a:schemeClr val="tx2">
              <a:lumMod val="40000"/>
              <a:lumOff val="60000"/>
            </a:schemeClr>
          </a:solidFill>
          <a:ln>
            <a:noFill/>
          </a:ln>
          <a:scene3d>
            <a:camera prst="isometricRightUp"/>
            <a:lightRig rig="threePt" dir="t"/>
          </a:scene3d>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10" name="矩形 9"/>
          <p:cNvSpPr/>
          <p:nvPr>
            <p:custDataLst>
              <p:tags r:id="rId6"/>
            </p:custDataLst>
          </p:nvPr>
        </p:nvSpPr>
        <p:spPr>
          <a:xfrm>
            <a:off x="6665733" y="2683071"/>
            <a:ext cx="3099539" cy="778876"/>
          </a:xfrm>
          <a:prstGeom prst="rect">
            <a:avLst/>
          </a:prstGeom>
          <a:solidFill>
            <a:schemeClr val="tx2">
              <a:lumMod val="40000"/>
              <a:lumOff val="60000"/>
            </a:scheme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11" name="矩形 10"/>
          <p:cNvSpPr/>
          <p:nvPr>
            <p:custDataLst>
              <p:tags r:id="rId7"/>
            </p:custDataLst>
          </p:nvPr>
        </p:nvSpPr>
        <p:spPr>
          <a:xfrm>
            <a:off x="4899736" y="2688768"/>
            <a:ext cx="1191009" cy="778876"/>
          </a:xfrm>
          <a:prstGeom prst="rect">
            <a:avLst/>
          </a:prstGeom>
          <a:solidFill>
            <a:schemeClr val="tx2">
              <a:lumMod val="40000"/>
              <a:lumOff val="60000"/>
            </a:scheme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r>
              <a:rPr lang="zh-CN" altLang="en-US" sz="1800" b="1">
                <a:solidFill>
                  <a:schemeClr val="tx1"/>
                </a:solidFill>
                <a:latin typeface="微软雅黑" panose="020B0503020204020204" pitchFamily="34" charset="-122"/>
                <a:ea typeface="微软雅黑" panose="020B0503020204020204" pitchFamily="34" charset="-122"/>
              </a:rPr>
              <a:t>二、</a:t>
            </a:r>
          </a:p>
        </p:txBody>
      </p:sp>
      <p:sp>
        <p:nvSpPr>
          <p:cNvPr id="49" name="文本框 48"/>
          <p:cNvSpPr txBox="1"/>
          <p:nvPr>
            <p:custDataLst>
              <p:tags r:id="rId8"/>
            </p:custDataLst>
          </p:nvPr>
        </p:nvSpPr>
        <p:spPr>
          <a:xfrm>
            <a:off x="6665733" y="3122697"/>
            <a:ext cx="2240280" cy="245745"/>
          </a:xfrm>
          <a:prstGeom prst="rect">
            <a:avLst/>
          </a:prstGeom>
          <a:noFill/>
        </p:spPr>
        <p:txBody>
          <a:bodyPr wrap="square" tIns="0" bIns="0" rtlCol="0" anchor="t">
            <a:spAutoFit/>
          </a:bodyPr>
          <a:lstStyle/>
          <a:p>
            <a:r>
              <a:rPr lang="zh-CN" altLang="en-US" sz="1600">
                <a:solidFill>
                  <a:srgbClr val="595959"/>
                </a:solidFill>
                <a:latin typeface="微软雅黑" panose="020B0503020204020204" pitchFamily="34" charset="-122"/>
                <a:ea typeface="微软雅黑" panose="020B0503020204020204" pitchFamily="34" charset="-122"/>
                <a:sym typeface="等线" panose="02010600030101010101" charset="-122"/>
              </a:rPr>
              <a:t>基础编程、自定义模块</a:t>
            </a:r>
          </a:p>
        </p:txBody>
      </p:sp>
      <p:sp>
        <p:nvSpPr>
          <p:cNvPr id="37" name="文本框 36"/>
          <p:cNvSpPr txBox="1"/>
          <p:nvPr>
            <p:custDataLst>
              <p:tags r:id="rId9"/>
            </p:custDataLst>
          </p:nvPr>
        </p:nvSpPr>
        <p:spPr>
          <a:xfrm>
            <a:off x="6635253" y="2789637"/>
            <a:ext cx="1325880" cy="276860"/>
          </a:xfrm>
          <a:prstGeom prst="rect">
            <a:avLst/>
          </a:prstGeom>
          <a:noFill/>
        </p:spPr>
        <p:txBody>
          <a:bodyPr wrap="square" tIns="0" bIns="0"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cs typeface="+mn-ea"/>
                <a:sym typeface="等线" panose="02010600030101010101" charset="-122"/>
              </a:rPr>
              <a:t>编程</a:t>
            </a:r>
          </a:p>
        </p:txBody>
      </p:sp>
      <p:pic>
        <p:nvPicPr>
          <p:cNvPr id="13" name="图片 12" descr="徽标, 公司名称&#10;&#10;描述已自动生成">
            <a:extLst>
              <a:ext uri="{FF2B5EF4-FFF2-40B4-BE49-F238E27FC236}">
                <a16:creationId xmlns:a16="http://schemas.microsoft.com/office/drawing/2014/main" id="{71110726-6E2A-907B-6855-AE254286BDF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724510" y="153992"/>
            <a:ext cx="1282147" cy="422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5"/>
          <p:cNvPicPr>
            <a:picLocks noChangeAspect="1"/>
          </p:cNvPicPr>
          <p:nvPr/>
        </p:nvPicPr>
        <p:blipFill>
          <a:blip r:embed="rId2"/>
          <a:stretch>
            <a:fillRect/>
          </a:stretch>
        </p:blipFill>
        <p:spPr>
          <a:xfrm>
            <a:off x="10319385" y="4973955"/>
            <a:ext cx="1801495" cy="1801495"/>
          </a:xfrm>
          <a:prstGeom prst="rect">
            <a:avLst/>
          </a:prstGeom>
        </p:spPr>
      </p:pic>
      <p:cxnSp>
        <p:nvCxnSpPr>
          <p:cNvPr id="9" name="直接连接符 8"/>
          <p:cNvCxnSpPr/>
          <p:nvPr/>
        </p:nvCxnSpPr>
        <p:spPr>
          <a:xfrm flipV="1">
            <a:off x="255270" y="603250"/>
            <a:ext cx="4562475" cy="27305"/>
          </a:xfrm>
          <a:prstGeom prst="line">
            <a:avLst/>
          </a:prstGeom>
          <a:ln w="28575" cmpd="sng">
            <a:solidFill>
              <a:srgbClr val="428F85"/>
            </a:solidFill>
            <a:prstDash val="solid"/>
          </a:ln>
        </p:spPr>
        <p:style>
          <a:lnRef idx="3">
            <a:schemeClr val="dk1"/>
          </a:lnRef>
          <a:fillRef idx="0">
            <a:schemeClr val="dk1"/>
          </a:fillRef>
          <a:effectRef idx="2">
            <a:schemeClr val="dk1"/>
          </a:effectRef>
          <a:fontRef idx="minor">
            <a:schemeClr val="tx1"/>
          </a:fontRef>
        </p:style>
      </p:cxnSp>
      <p:sp>
        <p:nvSpPr>
          <p:cNvPr id="12" name="文本框 11"/>
          <p:cNvSpPr txBox="1"/>
          <p:nvPr/>
        </p:nvSpPr>
        <p:spPr>
          <a:xfrm>
            <a:off x="255270" y="262255"/>
            <a:ext cx="1718945" cy="368300"/>
          </a:xfrm>
          <a:prstGeom prst="rect">
            <a:avLst/>
          </a:prstGeom>
          <a:solidFill>
            <a:srgbClr val="428F85"/>
          </a:solidFill>
          <a:ln>
            <a:solidFill>
              <a:srgbClr val="428F8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a:t>二、编程</a:t>
            </a:r>
          </a:p>
        </p:txBody>
      </p:sp>
      <p:sp>
        <p:nvSpPr>
          <p:cNvPr id="14" name="文本框 13"/>
          <p:cNvSpPr txBox="1"/>
          <p:nvPr/>
        </p:nvSpPr>
        <p:spPr>
          <a:xfrm>
            <a:off x="2460625" y="260350"/>
            <a:ext cx="2083435" cy="36830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观察</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思考过程</a:t>
            </a:r>
          </a:p>
        </p:txBody>
      </p:sp>
      <p:sp>
        <p:nvSpPr>
          <p:cNvPr id="15" name="文本框 14">
            <a:extLst>
              <a:ext uri="{FF2B5EF4-FFF2-40B4-BE49-F238E27FC236}">
                <a16:creationId xmlns:a16="http://schemas.microsoft.com/office/drawing/2014/main" id="{451CE9CF-4779-470D-B3F8-F274B20FE0B1}"/>
              </a:ext>
            </a:extLst>
          </p:cNvPr>
          <p:cNvSpPr txBox="1"/>
          <p:nvPr/>
        </p:nvSpPr>
        <p:spPr>
          <a:xfrm>
            <a:off x="1496800" y="955951"/>
            <a:ext cx="6094520" cy="523220"/>
          </a:xfrm>
          <a:prstGeom prst="rect">
            <a:avLst/>
          </a:prstGeom>
          <a:noFill/>
        </p:spPr>
        <p:txBody>
          <a:bodyPr wrap="square">
            <a:spAutoFit/>
          </a:bodyPr>
          <a:lstStyle/>
          <a:p>
            <a:r>
              <a:rPr lang="zh-CN" altLang="zh-CN" sz="2800" b="1" dirty="0">
                <a:effectLst/>
                <a:ea typeface="宋体" panose="02010600030101010101" pitchFamily="2" charset="-122"/>
                <a:cs typeface="华文楷体" panose="02010600040101010101" pitchFamily="2" charset="-122"/>
              </a:rPr>
              <a:t>任务分几个步骤？</a:t>
            </a:r>
            <a:endParaRPr lang="zh-CN" altLang="en-US" sz="2800" dirty="0"/>
          </a:p>
        </p:txBody>
      </p:sp>
      <p:pic>
        <p:nvPicPr>
          <p:cNvPr id="11" name="图片 10" descr="图片8">
            <a:extLst>
              <a:ext uri="{FF2B5EF4-FFF2-40B4-BE49-F238E27FC236}">
                <a16:creationId xmlns:a16="http://schemas.microsoft.com/office/drawing/2014/main" id="{97548EC9-C1ED-4BC2-A4A8-2CFA90797935}"/>
              </a:ext>
            </a:extLst>
          </p:cNvPr>
          <p:cNvPicPr>
            <a:picLocks noChangeAspect="1"/>
          </p:cNvPicPr>
          <p:nvPr/>
        </p:nvPicPr>
        <p:blipFill>
          <a:blip r:embed="rId3"/>
          <a:stretch>
            <a:fillRect/>
          </a:stretch>
        </p:blipFill>
        <p:spPr>
          <a:xfrm>
            <a:off x="1" y="1479171"/>
            <a:ext cx="1793630" cy="5378194"/>
          </a:xfrm>
          <a:prstGeom prst="rect">
            <a:avLst/>
          </a:prstGeom>
        </p:spPr>
      </p:pic>
      <p:pic>
        <p:nvPicPr>
          <p:cNvPr id="13" name="图片 12" descr="徽标, 公司名称&#10;&#10;描述已自动生成">
            <a:extLst>
              <a:ext uri="{FF2B5EF4-FFF2-40B4-BE49-F238E27FC236}">
                <a16:creationId xmlns:a16="http://schemas.microsoft.com/office/drawing/2014/main" id="{DBB56784-5805-A5D1-9F29-EF209EC7F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4510" y="153992"/>
            <a:ext cx="1282147" cy="422591"/>
          </a:xfrm>
          <a:prstGeom prst="rect">
            <a:avLst/>
          </a:prstGeom>
        </p:spPr>
      </p:pic>
      <p:graphicFrame>
        <p:nvGraphicFramePr>
          <p:cNvPr id="17" name="文本框 9">
            <a:extLst>
              <a:ext uri="{FF2B5EF4-FFF2-40B4-BE49-F238E27FC236}">
                <a16:creationId xmlns:a16="http://schemas.microsoft.com/office/drawing/2014/main" id="{A8736DAF-D404-A860-97C1-2B867E2CF2B3}"/>
              </a:ext>
            </a:extLst>
          </p:cNvPr>
          <p:cNvGraphicFramePr/>
          <p:nvPr/>
        </p:nvGraphicFramePr>
        <p:xfrm>
          <a:off x="2252736" y="1804567"/>
          <a:ext cx="7607543" cy="39050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1"/>
  <p:tag name="KSO_WM_UNIT_ID" val="diagram20181256_4*l_h_i*1_1_1"/>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2_2"/>
  <p:tag name="KSO_WM_UNIT_ID" val="diagram20181256_4*l_h_i*1_2_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2_3"/>
  <p:tag name="KSO_WM_UNIT_ID" val="diagram20181256_4*l_h_i*1_2_3"/>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2_4"/>
  <p:tag name="KSO_WM_UNIT_ID" val="diagram20181256_4*l_h_i*1_2_4"/>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2_5"/>
  <p:tag name="KSO_WM_UNIT_ID" val="diagram20181256_4*l_h_i*1_2_5"/>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2_6"/>
  <p:tag name="KSO_WM_UNIT_ID" val="diagram20181256_4*l_h_i*1_2_6"/>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2_7"/>
  <p:tag name="KSO_WM_UNIT_ID" val="diagram20181256_4*l_h_i*1_2_7"/>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f"/>
  <p:tag name="KSO_WM_UNIT_INDEX" val="1_2_1"/>
  <p:tag name="KSO_WM_UNIT_ID" val="diagram20181256_4*l_h_f*1_2_1"/>
  <p:tag name="KSO_WM_UNIT_LAYERLEVEL" val="1_1_1"/>
  <p:tag name="KSO_WM_UNIT_VALUE" val="10"/>
  <p:tag name="KSO_WM_UNIT_HIGHLIGHT" val="0"/>
  <p:tag name="KSO_WM_UNIT_COMPATIBLE" val="0"/>
  <p:tag name="KSO_WM_UNIT_CLEAR" val="0"/>
  <p:tag name="KSO_WM_BEAUTIFY_FLAG" val="#wm#"/>
  <p:tag name="KSO_WM_TAG_VERSION" val="1.0"/>
  <p:tag name="KSO_WM_DIAGRAM_GROUP_CODE" val="l1-1"/>
  <p:tag name="KSO_WM_UNIT_PRESET_TEXT" val="点击此处输入文本内容"/>
  <p:tag name="KSO_WM_UNIT_TEXT_FILL_FORE_SCHEMECOLOR_INDEX" val="3"/>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a"/>
  <p:tag name="KSO_WM_UNIT_INDEX" val="1_2_1"/>
  <p:tag name="KSO_WM_UNIT_ID" val="diagram20181256_4*l_h_a*1_2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输入标题"/>
  <p:tag name="KSO_WM_UNIT_TEXT_FILL_FORE_SCHEMECOLOR_INDEX" val="1"/>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3_1"/>
  <p:tag name="KSO_WM_UNIT_ID" val="diagram20181256_4*l_h_i*1_3_1"/>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3_2"/>
  <p:tag name="KSO_WM_UNIT_ID" val="diagram20181256_4*l_h_i*1_3_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2"/>
  <p:tag name="KSO_WM_UNIT_ID" val="diagram20181256_4*l_h_i*1_1_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3_3"/>
  <p:tag name="KSO_WM_UNIT_ID" val="diagram20181256_4*l_h_i*1_3_3"/>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3_4"/>
  <p:tag name="KSO_WM_UNIT_ID" val="diagram20181256_4*l_h_i*1_3_4"/>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3_5"/>
  <p:tag name="KSO_WM_UNIT_ID" val="diagram20181256_4*l_h_i*1_3_5"/>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3_6"/>
  <p:tag name="KSO_WM_UNIT_ID" val="diagram20181256_4*l_h_i*1_3_6"/>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3_7"/>
  <p:tag name="KSO_WM_UNIT_ID" val="diagram20181256_4*l_h_i*1_3_7"/>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f"/>
  <p:tag name="KSO_WM_UNIT_INDEX" val="1_3_1"/>
  <p:tag name="KSO_WM_UNIT_ID" val="diagram20181256_4*l_h_f*1_3_1"/>
  <p:tag name="KSO_WM_UNIT_LAYERLEVEL" val="1_1_1"/>
  <p:tag name="KSO_WM_UNIT_VALUE" val="10"/>
  <p:tag name="KSO_WM_UNIT_HIGHLIGHT" val="0"/>
  <p:tag name="KSO_WM_UNIT_COMPATIBLE" val="0"/>
  <p:tag name="KSO_WM_UNIT_CLEAR" val="0"/>
  <p:tag name="KSO_WM_BEAUTIFY_FLAG" val="#wm#"/>
  <p:tag name="KSO_WM_TAG_VERSION" val="1.0"/>
  <p:tag name="KSO_WM_DIAGRAM_GROUP_CODE" val="l1-1"/>
  <p:tag name="KSO_WM_UNIT_PRESET_TEXT" val="点击此处输入文本内容"/>
  <p:tag name="KSO_WM_UNIT_TEXT_FILL_FORE_SCHEMECOLOR_INDEX" val="3"/>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a"/>
  <p:tag name="KSO_WM_UNIT_INDEX" val="1_3_1"/>
  <p:tag name="KSO_WM_UNIT_ID" val="diagram20181256_4*l_h_a*1_3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输入标题"/>
  <p:tag name="KSO_WM_UNIT_TEXT_FILL_FORE_SCHEMECOLOR_INDEX" val="1"/>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4_1"/>
  <p:tag name="KSO_WM_UNIT_ID" val="diagram20181256_4*l_h_i*1_4_1"/>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4_2"/>
  <p:tag name="KSO_WM_UNIT_ID" val="diagram20181256_4*l_h_i*1_4_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4_3"/>
  <p:tag name="KSO_WM_UNIT_ID" val="diagram20181256_4*l_h_i*1_4_3"/>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3"/>
  <p:tag name="KSO_WM_UNIT_ID" val="diagram20181256_4*l_h_i*1_1_3"/>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3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4_4"/>
  <p:tag name="KSO_WM_UNIT_ID" val="diagram20181256_4*l_h_i*1_4_4"/>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4_5"/>
  <p:tag name="KSO_WM_UNIT_ID" val="diagram20181256_4*l_h_i*1_4_5"/>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3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4_6"/>
  <p:tag name="KSO_WM_UNIT_ID" val="diagram20181256_4*l_h_i*1_4_6"/>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3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4_7"/>
  <p:tag name="KSO_WM_UNIT_ID" val="diagram20181256_4*l_h_i*1_4_7"/>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3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f"/>
  <p:tag name="KSO_WM_UNIT_INDEX" val="1_4_1"/>
  <p:tag name="KSO_WM_UNIT_ID" val="diagram20181256_4*l_h_f*1_4_1"/>
  <p:tag name="KSO_WM_UNIT_LAYERLEVEL" val="1_1_1"/>
  <p:tag name="KSO_WM_UNIT_VALUE" val="10"/>
  <p:tag name="KSO_WM_UNIT_HIGHLIGHT" val="0"/>
  <p:tag name="KSO_WM_UNIT_COMPATIBLE" val="0"/>
  <p:tag name="KSO_WM_UNIT_CLEAR" val="0"/>
  <p:tag name="KSO_WM_BEAUTIFY_FLAG" val="#wm#"/>
  <p:tag name="KSO_WM_TAG_VERSION" val="1.0"/>
  <p:tag name="KSO_WM_DIAGRAM_GROUP_CODE" val="l1-1"/>
  <p:tag name="KSO_WM_UNIT_PRESET_TEXT" val="点击此处输入文本内容"/>
  <p:tag name="KSO_WM_UNIT_TEXT_FILL_FORE_SCHEMECOLOR_INDEX" val="3"/>
  <p:tag name="KSO_WM_UNIT_TEXT_FILL_TYPE" val="1"/>
</p:tagLst>
</file>

<file path=ppt/tags/tag3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a"/>
  <p:tag name="KSO_WM_UNIT_INDEX" val="1_4_1"/>
  <p:tag name="KSO_WM_UNIT_ID" val="diagram20181256_4*l_h_a*1_4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输入标题"/>
  <p:tag name="KSO_WM_UNIT_TEXT_FILL_FORE_SCHEMECOLOR_INDEX" val="1"/>
  <p:tag name="KSO_WM_UNIT_TEXT_FILL_TYPE" val="1"/>
</p:tagLst>
</file>

<file path=ppt/tags/tag3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a"/>
  <p:tag name="KSO_WM_UNIT_INDEX" val="1_2_1"/>
  <p:tag name="KSO_WM_UNIT_ID" val="diagram20181256_4*l_h_a*1_2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输入标题"/>
  <p:tag name="KSO_WM_UNIT_TEXT_FILL_FORE_SCHEMECOLOR_INDEX" val="1"/>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1"/>
  <p:tag name="KSO_WM_UNIT_ID" val="diagram20181256_4*l_h_i*1_1_1"/>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2"/>
  <p:tag name="KSO_WM_UNIT_ID" val="diagram20181256_4*l_h_i*1_1_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3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3"/>
  <p:tag name="KSO_WM_UNIT_ID" val="diagram20181256_4*l_h_i*1_1_3"/>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4"/>
  <p:tag name="KSO_WM_UNIT_ID" val="diagram20181256_4*l_h_i*1_1_4"/>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4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4"/>
  <p:tag name="KSO_WM_UNIT_ID" val="diagram20181256_4*l_h_i*1_1_4"/>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5"/>
  <p:tag name="KSO_WM_UNIT_ID" val="diagram20181256_4*l_h_i*1_1_5"/>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4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6"/>
  <p:tag name="KSO_WM_UNIT_ID" val="diagram20181256_4*l_h_i*1_1_6"/>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7"/>
  <p:tag name="KSO_WM_UNIT_ID" val="diagram20181256_4*l_h_i*1_1_7"/>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4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f"/>
  <p:tag name="KSO_WM_UNIT_INDEX" val="1_1_1"/>
  <p:tag name="KSO_WM_UNIT_ID" val="diagram20181256_4*l_h_f*1_1_1"/>
  <p:tag name="KSO_WM_UNIT_LAYERLEVEL" val="1_1_1"/>
  <p:tag name="KSO_WM_UNIT_VALUE" val="10"/>
  <p:tag name="KSO_WM_UNIT_HIGHLIGHT" val="0"/>
  <p:tag name="KSO_WM_UNIT_COMPATIBLE" val="0"/>
  <p:tag name="KSO_WM_UNIT_CLEAR" val="0"/>
  <p:tag name="KSO_WM_BEAUTIFY_FLAG" val="#wm#"/>
  <p:tag name="KSO_WM_TAG_VERSION" val="1.0"/>
  <p:tag name="KSO_WM_DIAGRAM_GROUP_CODE" val="l1-1"/>
  <p:tag name="KSO_WM_UNIT_PRESET_TEXT" val="点击此处输入文本内容"/>
  <p:tag name="KSO_WM_UNIT_TEXT_FILL_FORE_SCHEMECOLOR_INDEX" val="3"/>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a"/>
  <p:tag name="KSO_WM_UNIT_INDEX" val="1_2_1"/>
  <p:tag name="KSO_WM_UNIT_ID" val="diagram20181256_4*l_h_a*1_2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输入标题"/>
  <p:tag name="KSO_WM_UNIT_TEXT_FILL_FORE_SCHEMECOLOR_INDEX" val="1"/>
  <p:tag name="KSO_WM_UNIT_TEXT_FILL_TYPE" val="1"/>
</p:tagLst>
</file>

<file path=ppt/tags/tag4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1"/>
  <p:tag name="KSO_WM_UNIT_ID" val="diagram20181256_4*l_h_i*1_1_1"/>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4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2"/>
  <p:tag name="KSO_WM_UNIT_ID" val="diagram20181256_4*l_h_i*1_1_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4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3"/>
  <p:tag name="KSO_WM_UNIT_ID" val="diagram20181256_4*l_h_i*1_1_3"/>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4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4"/>
  <p:tag name="KSO_WM_UNIT_ID" val="diagram20181256_4*l_h_i*1_1_4"/>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5"/>
  <p:tag name="KSO_WM_UNIT_ID" val="diagram20181256_4*l_h_i*1_1_5"/>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5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5"/>
  <p:tag name="KSO_WM_UNIT_ID" val="diagram20181256_4*l_h_i*1_1_5"/>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5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6"/>
  <p:tag name="KSO_WM_UNIT_ID" val="diagram20181256_4*l_h_i*1_1_6"/>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5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7"/>
  <p:tag name="KSO_WM_UNIT_ID" val="diagram20181256_4*l_h_i*1_1_7"/>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f"/>
  <p:tag name="KSO_WM_UNIT_INDEX" val="1_1_1"/>
  <p:tag name="KSO_WM_UNIT_ID" val="diagram20181256_4*l_h_f*1_1_1"/>
  <p:tag name="KSO_WM_UNIT_LAYERLEVEL" val="1_1_1"/>
  <p:tag name="KSO_WM_UNIT_VALUE" val="10"/>
  <p:tag name="KSO_WM_UNIT_HIGHLIGHT" val="0"/>
  <p:tag name="KSO_WM_UNIT_COMPATIBLE" val="0"/>
  <p:tag name="KSO_WM_UNIT_CLEAR" val="0"/>
  <p:tag name="KSO_WM_BEAUTIFY_FLAG" val="#wm#"/>
  <p:tag name="KSO_WM_TAG_VERSION" val="1.0"/>
  <p:tag name="KSO_WM_DIAGRAM_GROUP_CODE" val="l1-1"/>
  <p:tag name="KSO_WM_UNIT_PRESET_TEXT" val="点击此处输入文本内容"/>
  <p:tag name="KSO_WM_UNIT_TEXT_FILL_FORE_SCHEMECOLOR_INDEX" val="3"/>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a"/>
  <p:tag name="KSO_WM_UNIT_INDEX" val="1_2_1"/>
  <p:tag name="KSO_WM_UNIT_ID" val="diagram20181256_4*l_h_a*1_2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输入标题"/>
  <p:tag name="KSO_WM_UNIT_TEXT_FILL_FORE_SCHEMECOLOR_INDEX" val="1"/>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6"/>
  <p:tag name="KSO_WM_UNIT_ID" val="diagram20181256_4*l_h_i*1_1_6"/>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7"/>
  <p:tag name="KSO_WM_UNIT_ID" val="diagram20181256_4*l_h_i*1_1_7"/>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f"/>
  <p:tag name="KSO_WM_UNIT_INDEX" val="1_1_1"/>
  <p:tag name="KSO_WM_UNIT_ID" val="diagram20181256_4*l_h_f*1_1_1"/>
  <p:tag name="KSO_WM_UNIT_LAYERLEVEL" val="1_1_1"/>
  <p:tag name="KSO_WM_UNIT_VALUE" val="10"/>
  <p:tag name="KSO_WM_UNIT_HIGHLIGHT" val="0"/>
  <p:tag name="KSO_WM_UNIT_COMPATIBLE" val="0"/>
  <p:tag name="KSO_WM_UNIT_CLEAR" val="0"/>
  <p:tag name="KSO_WM_BEAUTIFY_FLAG" val="#wm#"/>
  <p:tag name="KSO_WM_TAG_VERSION" val="1.0"/>
  <p:tag name="KSO_WM_DIAGRAM_GROUP_CODE" val="l1-1"/>
  <p:tag name="KSO_WM_UNIT_PRESET_TEXT" val="点击此处输入文本内容"/>
  <p:tag name="KSO_WM_UNIT_TEXT_FILL_FORE_SCHEMECOLOR_INDEX" val="3"/>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2_1"/>
  <p:tag name="KSO_WM_UNIT_ID" val="diagram20181256_4*l_h_i*1_2_1"/>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heme/theme1.xml><?xml version="1.0" encoding="utf-8"?>
<a:theme xmlns:a="http://schemas.openxmlformats.org/drawingml/2006/main" name="1_Office 主题​​">
  <a:themeElements>
    <a:clrScheme name="自定义 1262">
      <a:dk1>
        <a:sysClr val="windowText" lastClr="000000"/>
      </a:dk1>
      <a:lt1>
        <a:sysClr val="window" lastClr="FFFFFF"/>
      </a:lt1>
      <a:dk2>
        <a:srgbClr val="44546A"/>
      </a:dk2>
      <a:lt2>
        <a:srgbClr val="E7E6E6"/>
      </a:lt2>
      <a:accent1>
        <a:srgbClr val="E88F13"/>
      </a:accent1>
      <a:accent2>
        <a:srgbClr val="F2B564"/>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1851</Words>
  <Application>Microsoft Office PowerPoint</Application>
  <PresentationFormat>宽屏</PresentationFormat>
  <Paragraphs>151</Paragraphs>
  <Slides>23</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23</vt:i4>
      </vt:variant>
    </vt:vector>
  </HeadingPairs>
  <TitlesOfParts>
    <vt:vector size="35" baseType="lpstr">
      <vt:lpstr>等线</vt:lpstr>
      <vt:lpstr>等线 Light</vt:lpstr>
      <vt:lpstr>黑体</vt:lpstr>
      <vt:lpstr>宋体</vt:lpstr>
      <vt:lpstr>微软雅黑</vt:lpstr>
      <vt:lpstr>Arial</vt:lpstr>
      <vt:lpstr>Arial Black</vt:lpstr>
      <vt:lpstr>Avenir Next LT Pro</vt:lpstr>
      <vt:lpstr>Calibri</vt:lpstr>
      <vt:lpstr>Times New Roman</vt:lpstr>
      <vt:lpstr>1_Office 主题​​</vt:lpstr>
      <vt:lpstr>Document</vt:lpstr>
      <vt:lpstr>PowerPoint 演示文稿</vt:lpstr>
      <vt:lpstr>PowerPoint 演示文稿</vt:lpstr>
      <vt:lpstr>PowerPoint 演示文稿</vt:lpstr>
      <vt:lpstr>PowerPoint 演示文稿</vt:lpstr>
      <vt:lpstr>PowerPoint 演示文稿</vt:lpstr>
      <vt:lpstr>PowerPoint 演示文稿</vt:lpstr>
      <vt:lpstr>   在考虑物料这个环节时，可以用到思维导图的形式去联想。主体是无人机和它相关的物料逐个串起来就可以了。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比较一下这两个方案？还有没有其他更好的方案？同学们可以把自己的想法填写到下面图表内。 </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M13401</cp:lastModifiedBy>
  <cp:revision>234</cp:revision>
  <dcterms:created xsi:type="dcterms:W3CDTF">2019-06-19T02:08:00Z</dcterms:created>
  <dcterms:modified xsi:type="dcterms:W3CDTF">2022-06-10T02:16:05Z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ED708F57317F42E3B5DD53B0B287C065</vt:lpwstr>
  </property>
</Properties>
</file>